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9" r:id="rId8"/>
    <p:sldId id="262" r:id="rId9"/>
    <p:sldId id="264" r:id="rId10"/>
    <p:sldId id="270" r:id="rId11"/>
    <p:sldId id="263" r:id="rId12"/>
    <p:sldId id="265" r:id="rId13"/>
    <p:sldId id="266" r:id="rId14"/>
    <p:sldId id="267" r:id="rId15"/>
    <p:sldId id="268"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037"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6A7444-3C7E-46CE-9F9D-5D76B58B23CB}" type="datetimeFigureOut">
              <a:rPr lang="ru-RU" smtClean="0"/>
              <a:pPr/>
              <a:t>15.03.2017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9E3AF8-BA2F-4D00-BC19-A6C080A6323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79E3AF8-BA2F-4D00-BC19-A6C080A63233}"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893FCA1-EC20-46B7-86C9-5C1DDE70778B}" type="datetimeFigureOut">
              <a:rPr lang="ru-RU" smtClean="0"/>
              <a:pPr/>
              <a:t>15.03.2017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C64D20-09C6-4D28-A944-EB9539A072A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893FCA1-EC20-46B7-86C9-5C1DDE70778B}" type="datetimeFigureOut">
              <a:rPr lang="ru-RU" smtClean="0"/>
              <a:pPr/>
              <a:t>15.03.2017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C64D20-09C6-4D28-A944-EB9539A072A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893FCA1-EC20-46B7-86C9-5C1DDE70778B}" type="datetimeFigureOut">
              <a:rPr lang="ru-RU" smtClean="0"/>
              <a:pPr/>
              <a:t>15.03.2017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C64D20-09C6-4D28-A944-EB9539A072A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893FCA1-EC20-46B7-86C9-5C1DDE70778B}" type="datetimeFigureOut">
              <a:rPr lang="ru-RU" smtClean="0"/>
              <a:pPr/>
              <a:t>15.03.2017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C64D20-09C6-4D28-A944-EB9539A072A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893FCA1-EC20-46B7-86C9-5C1DDE70778B}" type="datetimeFigureOut">
              <a:rPr lang="ru-RU" smtClean="0"/>
              <a:pPr/>
              <a:t>15.03.2017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C64D20-09C6-4D28-A944-EB9539A072A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893FCA1-EC20-46B7-86C9-5C1DDE70778B}" type="datetimeFigureOut">
              <a:rPr lang="ru-RU" smtClean="0"/>
              <a:pPr/>
              <a:t>15.03.2017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BC64D20-09C6-4D28-A944-EB9539A072A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893FCA1-EC20-46B7-86C9-5C1DDE70778B}" type="datetimeFigureOut">
              <a:rPr lang="ru-RU" smtClean="0"/>
              <a:pPr/>
              <a:t>15.03.2017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BC64D20-09C6-4D28-A944-EB9539A072A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893FCA1-EC20-46B7-86C9-5C1DDE70778B}" type="datetimeFigureOut">
              <a:rPr lang="ru-RU" smtClean="0"/>
              <a:pPr/>
              <a:t>15.03.2017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BC64D20-09C6-4D28-A944-EB9539A072A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893FCA1-EC20-46B7-86C9-5C1DDE70778B}" type="datetimeFigureOut">
              <a:rPr lang="ru-RU" smtClean="0"/>
              <a:pPr/>
              <a:t>15.03.2017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BC64D20-09C6-4D28-A944-EB9539A072A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893FCA1-EC20-46B7-86C9-5C1DDE70778B}" type="datetimeFigureOut">
              <a:rPr lang="ru-RU" smtClean="0"/>
              <a:pPr/>
              <a:t>15.03.2017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BC64D20-09C6-4D28-A944-EB9539A072A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893FCA1-EC20-46B7-86C9-5C1DDE70778B}" type="datetimeFigureOut">
              <a:rPr lang="ru-RU" smtClean="0"/>
              <a:pPr/>
              <a:t>15.03.2017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BC64D20-09C6-4D28-A944-EB9539A072A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93FCA1-EC20-46B7-86C9-5C1DDE70778B}" type="datetimeFigureOut">
              <a:rPr lang="ru-RU" smtClean="0"/>
              <a:pPr/>
              <a:t>15.03.2017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64D20-09C6-4D28-A944-EB9539A072A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tiff"/><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571902"/>
            <a:ext cx="8640960" cy="5478423"/>
          </a:xfrm>
          <a:prstGeom prst="rect">
            <a:avLst/>
          </a:prstGeom>
          <a:noFill/>
        </p:spPr>
        <p:txBody>
          <a:bodyPr wrap="square" rtlCol="0">
            <a:spAutoFit/>
          </a:bodyPr>
          <a:lstStyle/>
          <a:p>
            <a:pPr algn="ctr"/>
            <a:r>
              <a:rPr lang="ru-RU" b="1" i="1" dirty="0" smtClean="0"/>
              <a:t>Национальный исследовательский университет «Высшая школа экономики»</a:t>
            </a:r>
          </a:p>
          <a:p>
            <a:pPr algn="ctr"/>
            <a:r>
              <a:rPr lang="ru-RU" b="1" i="1" dirty="0" smtClean="0"/>
              <a:t>Факультет гуманитарных наук ●  Школа исторических наук</a:t>
            </a:r>
          </a:p>
          <a:p>
            <a:pPr algn="ctr"/>
            <a:endParaRPr lang="ru-RU" b="1" dirty="0"/>
          </a:p>
          <a:p>
            <a:pPr algn="ctr"/>
            <a:r>
              <a:rPr lang="ru-RU" b="1" dirty="0" smtClean="0"/>
              <a:t>Научно-учебная группа «Переходные эпохи и общественные трансформации в оценке отечественной историографии всеобщей истории конца XIX в. — 1980-х гг.»</a:t>
            </a:r>
          </a:p>
          <a:p>
            <a:pPr algn="ctr"/>
            <a:endParaRPr lang="ru-RU" b="1" dirty="0"/>
          </a:p>
          <a:p>
            <a:pPr algn="ctr"/>
            <a:endParaRPr lang="ru-RU" b="1" dirty="0" smtClean="0"/>
          </a:p>
          <a:p>
            <a:pPr algn="ctr"/>
            <a:endParaRPr lang="ru-RU" b="1" dirty="0" smtClean="0"/>
          </a:p>
          <a:p>
            <a:pPr algn="ctr"/>
            <a:r>
              <a:rPr lang="ru-RU" sz="2800" b="1" dirty="0" smtClean="0"/>
              <a:t>НАСКОЛЬКО </a:t>
            </a:r>
            <a:r>
              <a:rPr lang="ru-RU" sz="2800" b="1" dirty="0"/>
              <a:t>МАРКСИСТСКОЙ БЫЛА </a:t>
            </a:r>
            <a:r>
              <a:rPr lang="ru-RU" sz="2800" b="1" dirty="0" smtClean="0"/>
              <a:t>СОВЕТСКАЯ  НАУКА О ДРЕВНОСТИ?</a:t>
            </a:r>
          </a:p>
          <a:p>
            <a:pPr algn="ctr"/>
            <a:endParaRPr lang="ru-RU" b="1" dirty="0"/>
          </a:p>
          <a:p>
            <a:pPr algn="ctr"/>
            <a:endParaRPr lang="ru-RU" b="1" dirty="0" smtClean="0"/>
          </a:p>
          <a:p>
            <a:pPr algn="ctr"/>
            <a:r>
              <a:rPr lang="ru-RU" sz="2400" b="1" i="1" dirty="0" smtClean="0"/>
              <a:t>И.А. Ладынин</a:t>
            </a:r>
          </a:p>
          <a:p>
            <a:pPr algn="ctr"/>
            <a:endParaRPr lang="ru-RU" b="1" dirty="0"/>
          </a:p>
          <a:p>
            <a:pPr algn="ctr"/>
            <a:endParaRPr lang="ru-RU" b="1" dirty="0" smtClean="0"/>
          </a:p>
          <a:p>
            <a:pPr algn="ctr"/>
            <a:endParaRPr lang="ru-RU" b="1" dirty="0"/>
          </a:p>
          <a:p>
            <a:pPr algn="ctr"/>
            <a:endParaRPr lang="ru-RU" b="1" dirty="0" smtClean="0"/>
          </a:p>
          <a:p>
            <a:pPr algn="ct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2292"/>
            <a:ext cx="9144000" cy="6771084"/>
          </a:xfrm>
          <a:prstGeom prst="rect">
            <a:avLst/>
          </a:prstGeom>
          <a:noFill/>
        </p:spPr>
        <p:txBody>
          <a:bodyPr wrap="square" rtlCol="0">
            <a:spAutoFit/>
          </a:bodyPr>
          <a:lstStyle/>
          <a:p>
            <a:r>
              <a:rPr lang="ru-RU" sz="1400" dirty="0" smtClean="0"/>
              <a:t>Вся история полна беспрерывных попыток угнетенных классов свергнуть угнетение. История рабства знает на многие десятилетия тянущиеся войны за освобождение от рабства. …</a:t>
            </a:r>
            <a:r>
              <a:rPr lang="ru-RU" sz="1400" b="1" i="1" dirty="0" smtClean="0"/>
              <a:t>Спартак</a:t>
            </a:r>
            <a:r>
              <a:rPr lang="ru-RU" sz="1400" dirty="0" smtClean="0"/>
              <a:t> был одним из самых выдающихся героев одного из самых крупных восстаний рабов около двух тысяч лет тому назад. В течение ряда лет всемогущая, казалось бы, </a:t>
            </a:r>
            <a:r>
              <a:rPr lang="ru-RU" sz="1400" b="1" i="1" dirty="0" smtClean="0"/>
              <a:t>Римская империя, целиком основанная на рабстве,</a:t>
            </a:r>
            <a:r>
              <a:rPr lang="ru-RU" sz="1400" dirty="0" smtClean="0"/>
              <a:t> испытывала потрясения и удары от громадного восстания рабов, которые вооружились и собрались под предводительством Спартака, образовав громадную армию. В конце концов, они были перебиты, схвачены, подверглись пыткам со стороны рабовладельцев. Эти </a:t>
            </a:r>
            <a:r>
              <a:rPr lang="ru-RU" sz="1400" b="1" i="1" dirty="0" smtClean="0"/>
              <a:t>гражданские войны </a:t>
            </a:r>
            <a:r>
              <a:rPr lang="ru-RU" sz="1400" dirty="0" smtClean="0"/>
              <a:t>проходят через всю историю существования классового общества. Я сейчас привел пример самой крупной из таких гражданских войн в эпоху рабовладения.</a:t>
            </a:r>
          </a:p>
          <a:p>
            <a:endParaRPr lang="ru-RU" sz="1400" dirty="0" smtClean="0"/>
          </a:p>
          <a:p>
            <a:r>
              <a:rPr lang="ru-RU" sz="1400" dirty="0" smtClean="0"/>
              <a:t>В.И. Ленин, «О государстве».</a:t>
            </a:r>
          </a:p>
          <a:p>
            <a:endParaRPr lang="ru-RU" sz="1400" dirty="0" smtClean="0"/>
          </a:p>
          <a:p>
            <a:r>
              <a:rPr lang="ru-RU" sz="1400" dirty="0" smtClean="0"/>
              <a:t>История народов знает немало революций. Они отличаются от Октябрьской революции тем, что все они были однобокими революциями. Сменялась одна форма эксплуатации трудящихся другой формой эксплуатации, но сама эксплуатация оставалась… </a:t>
            </a:r>
            <a:r>
              <a:rPr lang="ru-RU" sz="1400" b="1" i="1" dirty="0" smtClean="0"/>
              <a:t>Революция рабов ликвидировала рабовладельцев и отменила рабовладельческую форму эксплуатации трудящихся.</a:t>
            </a:r>
            <a:r>
              <a:rPr lang="ru-RU" sz="1400" dirty="0" smtClean="0"/>
              <a:t> Но вместо них она поставила крепостников и крепостническую форму эксплуатации трудящихся… Революция крепостных крестьян ликвидировала крепостников и отменила крепостническую форму эксплуатации. Но она поставила вместо них капиталистов и помещиков, капиталистическую и помещичью форму эксплуатации... Только наша советская революция, только наша Октябрьская революция поставила вопрос так, чтобы не менять одних эксплуататоров на других, не менять одну форму эксплуатации на другую, – а искоренить всякую эксплуатацию…</a:t>
            </a:r>
          </a:p>
          <a:p>
            <a:endParaRPr lang="ru-RU" sz="1400" dirty="0" smtClean="0"/>
          </a:p>
          <a:p>
            <a:r>
              <a:rPr lang="ru-RU" sz="1400" dirty="0" smtClean="0"/>
              <a:t>И.В. Сталин, речь на Первом Всесоюзном съезде колхозников-ударников 19 февраля 1933 г.</a:t>
            </a:r>
          </a:p>
          <a:p>
            <a:endParaRPr lang="ru-RU" sz="1400" dirty="0" smtClean="0"/>
          </a:p>
          <a:p>
            <a:r>
              <a:rPr lang="ru-RU" sz="1400" dirty="0" smtClean="0"/>
              <a:t>Известно, что старый Рим точно так же смотрел на предков нынешних германцев и французов, как смотрят теперь представители “высшей расы” на славянские племена. Известно, что старый Рим третировал их “низшей расой”, “варварами”, призванными быть в вечном подчинении “высшей расе”… А что из этого вышло? Вышло то, что </a:t>
            </a:r>
            <a:r>
              <a:rPr lang="ru-RU" sz="1400" b="1" i="1" dirty="0" err="1" smtClean="0"/>
              <a:t>неримляне</a:t>
            </a:r>
            <a:r>
              <a:rPr lang="ru-RU" sz="1400" b="1" i="1" dirty="0" smtClean="0"/>
              <a:t>, т.е. все “варвары”, объединились против общего врага и с громом опрокинули Рим</a:t>
            </a:r>
            <a:r>
              <a:rPr lang="ru-RU" sz="1400" dirty="0" smtClean="0"/>
              <a:t>. Спрашивается: где гарантия, что претензии представителей нынешней “высшей расы” не приведут к тем же плачевным результатам?</a:t>
            </a:r>
          </a:p>
          <a:p>
            <a:endParaRPr lang="ru-RU" sz="1400" dirty="0" smtClean="0"/>
          </a:p>
          <a:p>
            <a:r>
              <a:rPr lang="ru-RU" sz="1400" dirty="0" smtClean="0"/>
              <a:t>И.В. Сталин, отчетный доклад </a:t>
            </a:r>
            <a:r>
              <a:rPr lang="en-US" sz="1400" dirty="0" smtClean="0"/>
              <a:t>XVII </a:t>
            </a:r>
            <a:r>
              <a:rPr lang="ru-RU" sz="1400" dirty="0" smtClean="0"/>
              <a:t>съезду партии</a:t>
            </a:r>
            <a:endParaRPr lang="ru-RU"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С. Сергеев.tif"/>
          <p:cNvPicPr>
            <a:picLocks noChangeAspect="1"/>
          </p:cNvPicPr>
          <p:nvPr/>
        </p:nvPicPr>
        <p:blipFill>
          <a:blip r:embed="rId2" cstate="print"/>
          <a:stretch>
            <a:fillRect/>
          </a:stretch>
        </p:blipFill>
        <p:spPr>
          <a:xfrm>
            <a:off x="827584" y="260960"/>
            <a:ext cx="2219360" cy="2808000"/>
          </a:xfrm>
          <a:prstGeom prst="rect">
            <a:avLst/>
          </a:prstGeom>
        </p:spPr>
      </p:pic>
      <p:pic>
        <p:nvPicPr>
          <p:cNvPr id="3" name="Рисунок 2" descr="Н А Машкин.jpg"/>
          <p:cNvPicPr>
            <a:picLocks noChangeAspect="1"/>
          </p:cNvPicPr>
          <p:nvPr/>
        </p:nvPicPr>
        <p:blipFill>
          <a:blip r:embed="rId3" cstate="print"/>
          <a:srcRect b="10860"/>
          <a:stretch>
            <a:fillRect/>
          </a:stretch>
        </p:blipFill>
        <p:spPr>
          <a:xfrm>
            <a:off x="863820" y="3501328"/>
            <a:ext cx="2268020" cy="2880000"/>
          </a:xfrm>
          <a:prstGeom prst="rect">
            <a:avLst/>
          </a:prstGeom>
        </p:spPr>
      </p:pic>
      <p:sp>
        <p:nvSpPr>
          <p:cNvPr id="4" name="TextBox 3"/>
          <p:cNvSpPr txBox="1"/>
          <p:nvPr/>
        </p:nvSpPr>
        <p:spPr>
          <a:xfrm>
            <a:off x="467544" y="3068960"/>
            <a:ext cx="2880320" cy="369332"/>
          </a:xfrm>
          <a:prstGeom prst="rect">
            <a:avLst/>
          </a:prstGeom>
          <a:noFill/>
        </p:spPr>
        <p:txBody>
          <a:bodyPr wrap="square" rtlCol="0">
            <a:spAutoFit/>
          </a:bodyPr>
          <a:lstStyle/>
          <a:p>
            <a:pPr algn="ctr"/>
            <a:r>
              <a:rPr lang="ru-RU" dirty="0" smtClean="0"/>
              <a:t>В.С. Сергеев (1883 – 1941)</a:t>
            </a:r>
            <a:endParaRPr lang="ru-RU" dirty="0"/>
          </a:p>
        </p:txBody>
      </p:sp>
      <p:sp>
        <p:nvSpPr>
          <p:cNvPr id="5" name="TextBox 4"/>
          <p:cNvSpPr txBox="1"/>
          <p:nvPr/>
        </p:nvSpPr>
        <p:spPr>
          <a:xfrm>
            <a:off x="467544" y="6444044"/>
            <a:ext cx="3168352" cy="369332"/>
          </a:xfrm>
          <a:prstGeom prst="rect">
            <a:avLst/>
          </a:prstGeom>
          <a:noFill/>
        </p:spPr>
        <p:txBody>
          <a:bodyPr wrap="square" rtlCol="0">
            <a:spAutoFit/>
          </a:bodyPr>
          <a:lstStyle/>
          <a:p>
            <a:pPr algn="ctr"/>
            <a:r>
              <a:rPr lang="ru-RU" dirty="0" smtClean="0"/>
              <a:t>Н.А. Машкин (1900 – 1950)</a:t>
            </a:r>
            <a:endParaRPr lang="ru-RU" dirty="0"/>
          </a:p>
        </p:txBody>
      </p:sp>
      <p:pic>
        <p:nvPicPr>
          <p:cNvPr id="9" name="Рисунок 8" descr="ulitsa-volkhonka-dom-14-malyy-znamenskiy-pereulok-.jpg"/>
          <p:cNvPicPr>
            <a:picLocks noChangeAspect="1"/>
          </p:cNvPicPr>
          <p:nvPr/>
        </p:nvPicPr>
        <p:blipFill>
          <a:blip r:embed="rId4" cstate="print"/>
          <a:stretch>
            <a:fillRect/>
          </a:stretch>
        </p:blipFill>
        <p:spPr>
          <a:xfrm>
            <a:off x="4283968" y="260648"/>
            <a:ext cx="4080000" cy="3060000"/>
          </a:xfrm>
          <a:prstGeom prst="rect">
            <a:avLst/>
          </a:prstGeom>
        </p:spPr>
      </p:pic>
      <p:pic>
        <p:nvPicPr>
          <p:cNvPr id="10" name="Рисунок 9" descr="261061_900.jpg"/>
          <p:cNvPicPr>
            <a:picLocks noChangeAspect="1"/>
          </p:cNvPicPr>
          <p:nvPr/>
        </p:nvPicPr>
        <p:blipFill>
          <a:blip r:embed="rId5" cstate="print"/>
          <a:srcRect l="2751"/>
          <a:stretch>
            <a:fillRect/>
          </a:stretch>
        </p:blipFill>
        <p:spPr>
          <a:xfrm>
            <a:off x="4355976" y="3645024"/>
            <a:ext cx="3994070" cy="2916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cover.jpg"/>
          <p:cNvPicPr>
            <a:picLocks noChangeAspect="1"/>
          </p:cNvPicPr>
          <p:nvPr/>
        </p:nvPicPr>
        <p:blipFill>
          <a:blip r:embed="rId2" cstate="print"/>
          <a:stretch>
            <a:fillRect/>
          </a:stretch>
        </p:blipFill>
        <p:spPr>
          <a:xfrm>
            <a:off x="377260" y="1488032"/>
            <a:ext cx="2623104" cy="3168000"/>
          </a:xfrm>
          <a:prstGeom prst="rect">
            <a:avLst/>
          </a:prstGeom>
        </p:spPr>
      </p:pic>
      <p:sp>
        <p:nvSpPr>
          <p:cNvPr id="4" name="TextBox 3"/>
          <p:cNvSpPr txBox="1"/>
          <p:nvPr/>
        </p:nvSpPr>
        <p:spPr>
          <a:xfrm>
            <a:off x="1214414" y="4917056"/>
            <a:ext cx="857256" cy="369332"/>
          </a:xfrm>
          <a:prstGeom prst="rect">
            <a:avLst/>
          </a:prstGeom>
          <a:noFill/>
        </p:spPr>
        <p:txBody>
          <a:bodyPr wrap="square" rtlCol="0">
            <a:spAutoFit/>
          </a:bodyPr>
          <a:lstStyle/>
          <a:p>
            <a:r>
              <a:rPr lang="ru-RU" dirty="0" smtClean="0"/>
              <a:t>(1948)</a:t>
            </a:r>
            <a:endParaRPr lang="ru-RU" dirty="0"/>
          </a:p>
        </p:txBody>
      </p:sp>
      <p:pic>
        <p:nvPicPr>
          <p:cNvPr id="5" name="Рисунок 4" descr="1370017.jpg"/>
          <p:cNvPicPr>
            <a:picLocks noChangeAspect="1"/>
          </p:cNvPicPr>
          <p:nvPr/>
        </p:nvPicPr>
        <p:blipFill>
          <a:blip r:embed="rId3" cstate="print"/>
          <a:stretch>
            <a:fillRect/>
          </a:stretch>
        </p:blipFill>
        <p:spPr>
          <a:xfrm>
            <a:off x="3397991" y="1511446"/>
            <a:ext cx="2602769" cy="3132000"/>
          </a:xfrm>
          <a:prstGeom prst="rect">
            <a:avLst/>
          </a:prstGeom>
        </p:spPr>
      </p:pic>
      <p:sp>
        <p:nvSpPr>
          <p:cNvPr id="6" name="TextBox 5"/>
          <p:cNvSpPr txBox="1"/>
          <p:nvPr/>
        </p:nvSpPr>
        <p:spPr>
          <a:xfrm>
            <a:off x="4286248" y="4917056"/>
            <a:ext cx="857256" cy="369332"/>
          </a:xfrm>
          <a:prstGeom prst="rect">
            <a:avLst/>
          </a:prstGeom>
          <a:noFill/>
        </p:spPr>
        <p:txBody>
          <a:bodyPr wrap="square" rtlCol="0">
            <a:spAutoFit/>
          </a:bodyPr>
          <a:lstStyle/>
          <a:p>
            <a:r>
              <a:rPr lang="ru-RU" dirty="0" smtClean="0"/>
              <a:t>(1948)</a:t>
            </a:r>
            <a:endParaRPr lang="ru-RU" dirty="0"/>
          </a:p>
        </p:txBody>
      </p:sp>
      <p:pic>
        <p:nvPicPr>
          <p:cNvPr id="8" name="Рисунок 7" descr="Istoriya_Drevnego_Rima.jpg"/>
          <p:cNvPicPr>
            <a:picLocks noChangeAspect="1"/>
          </p:cNvPicPr>
          <p:nvPr/>
        </p:nvPicPr>
        <p:blipFill>
          <a:blip r:embed="rId4" cstate="print"/>
          <a:stretch>
            <a:fillRect/>
          </a:stretch>
        </p:blipFill>
        <p:spPr>
          <a:xfrm>
            <a:off x="6500826" y="1510884"/>
            <a:ext cx="2053849" cy="3204000"/>
          </a:xfrm>
          <a:prstGeom prst="rect">
            <a:avLst/>
          </a:prstGeom>
        </p:spPr>
      </p:pic>
      <p:sp>
        <p:nvSpPr>
          <p:cNvPr id="9" name="TextBox 8"/>
          <p:cNvSpPr txBox="1"/>
          <p:nvPr/>
        </p:nvSpPr>
        <p:spPr>
          <a:xfrm>
            <a:off x="7215206" y="4929198"/>
            <a:ext cx="857256" cy="369332"/>
          </a:xfrm>
          <a:prstGeom prst="rect">
            <a:avLst/>
          </a:prstGeom>
          <a:noFill/>
        </p:spPr>
        <p:txBody>
          <a:bodyPr wrap="square" rtlCol="0">
            <a:spAutoFit/>
          </a:bodyPr>
          <a:lstStyle/>
          <a:p>
            <a:r>
              <a:rPr lang="ru-RU" dirty="0" smtClean="0"/>
              <a:t>(1947)</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5.jpg"/>
          <p:cNvPicPr>
            <a:picLocks noChangeAspect="1"/>
          </p:cNvPicPr>
          <p:nvPr/>
        </p:nvPicPr>
        <p:blipFill>
          <a:blip r:embed="rId2" cstate="print"/>
          <a:srcRect l="2899" r="21851"/>
          <a:stretch>
            <a:fillRect/>
          </a:stretch>
        </p:blipFill>
        <p:spPr>
          <a:xfrm>
            <a:off x="-1" y="0"/>
            <a:ext cx="9144001"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3635732"/>
            <a:ext cx="3024336" cy="369332"/>
          </a:xfrm>
          <a:prstGeom prst="rect">
            <a:avLst/>
          </a:prstGeom>
          <a:noFill/>
        </p:spPr>
        <p:txBody>
          <a:bodyPr wrap="square" rtlCol="0">
            <a:spAutoFit/>
          </a:bodyPr>
          <a:lstStyle/>
          <a:p>
            <a:r>
              <a:rPr lang="ru-RU" dirty="0" smtClean="0"/>
              <a:t>Е.М. </a:t>
            </a:r>
            <a:r>
              <a:rPr lang="ru-RU" dirty="0" err="1" smtClean="0"/>
              <a:t>Штаерман</a:t>
            </a:r>
            <a:r>
              <a:rPr lang="ru-RU" dirty="0" smtClean="0"/>
              <a:t> (1914-1991)</a:t>
            </a:r>
            <a:endParaRPr lang="ru-RU" dirty="0"/>
          </a:p>
        </p:txBody>
      </p:sp>
      <p:pic>
        <p:nvPicPr>
          <p:cNvPr id="4" name="Рисунок 3" descr="12549_113e3b4c48304f-203e41413839413a304f-4d3d46383a3b3e3f3534384f-223e3c-10-457.png"/>
          <p:cNvPicPr>
            <a:picLocks noChangeAspect="1"/>
          </p:cNvPicPr>
          <p:nvPr/>
        </p:nvPicPr>
        <p:blipFill>
          <a:blip r:embed="rId2" cstate="print"/>
          <a:srcRect l="8309" t="4156" r="3075" b="2351"/>
          <a:stretch>
            <a:fillRect/>
          </a:stretch>
        </p:blipFill>
        <p:spPr>
          <a:xfrm>
            <a:off x="3129429" y="260648"/>
            <a:ext cx="2065040" cy="3204000"/>
          </a:xfrm>
          <a:prstGeom prst="rect">
            <a:avLst/>
          </a:prstGeom>
        </p:spPr>
      </p:pic>
      <p:sp>
        <p:nvSpPr>
          <p:cNvPr id="5" name="TextBox 4"/>
          <p:cNvSpPr txBox="1"/>
          <p:nvPr/>
        </p:nvSpPr>
        <p:spPr>
          <a:xfrm>
            <a:off x="2771800" y="3635732"/>
            <a:ext cx="2808312" cy="369332"/>
          </a:xfrm>
          <a:prstGeom prst="rect">
            <a:avLst/>
          </a:prstGeom>
          <a:noFill/>
        </p:spPr>
        <p:txBody>
          <a:bodyPr wrap="square" rtlCol="0">
            <a:spAutoFit/>
          </a:bodyPr>
          <a:lstStyle/>
          <a:p>
            <a:pPr algn="ctr"/>
            <a:r>
              <a:rPr lang="ru-RU" dirty="0" smtClean="0"/>
              <a:t>К.К. </a:t>
            </a:r>
            <a:r>
              <a:rPr lang="ru-RU" dirty="0" err="1" smtClean="0"/>
              <a:t>Зельин</a:t>
            </a:r>
            <a:r>
              <a:rPr lang="ru-RU" dirty="0" smtClean="0"/>
              <a:t> (1892-1983)</a:t>
            </a:r>
            <a:endParaRPr lang="ru-RU" dirty="0"/>
          </a:p>
        </p:txBody>
      </p:sp>
      <p:pic>
        <p:nvPicPr>
          <p:cNvPr id="6" name="Рисунок 5" descr="kachanovskii-rabovladenie-feodalizm-ili-aziatskii-sposob-proizvodstva.jpg"/>
          <p:cNvPicPr>
            <a:picLocks noChangeAspect="1"/>
          </p:cNvPicPr>
          <p:nvPr/>
        </p:nvPicPr>
        <p:blipFill>
          <a:blip r:embed="rId3" cstate="print"/>
          <a:stretch>
            <a:fillRect/>
          </a:stretch>
        </p:blipFill>
        <p:spPr>
          <a:xfrm>
            <a:off x="1965310" y="4149080"/>
            <a:ext cx="1670586" cy="2556000"/>
          </a:xfrm>
          <a:prstGeom prst="rect">
            <a:avLst/>
          </a:prstGeom>
        </p:spPr>
      </p:pic>
      <p:pic>
        <p:nvPicPr>
          <p:cNvPr id="7" name="Рисунок 6" descr="Утченко,_Сергей_Львович.jpg"/>
          <p:cNvPicPr>
            <a:picLocks noChangeAspect="1"/>
          </p:cNvPicPr>
          <p:nvPr/>
        </p:nvPicPr>
        <p:blipFill>
          <a:blip r:embed="rId4" cstate="print"/>
          <a:stretch>
            <a:fillRect/>
          </a:stretch>
        </p:blipFill>
        <p:spPr>
          <a:xfrm>
            <a:off x="5652120" y="837160"/>
            <a:ext cx="3111151" cy="4032000"/>
          </a:xfrm>
          <a:prstGeom prst="rect">
            <a:avLst/>
          </a:prstGeom>
        </p:spPr>
      </p:pic>
      <p:sp>
        <p:nvSpPr>
          <p:cNvPr id="8" name="TextBox 7"/>
          <p:cNvSpPr txBox="1"/>
          <p:nvPr/>
        </p:nvSpPr>
        <p:spPr>
          <a:xfrm>
            <a:off x="5724128" y="5075892"/>
            <a:ext cx="2880320" cy="369332"/>
          </a:xfrm>
          <a:prstGeom prst="rect">
            <a:avLst/>
          </a:prstGeom>
          <a:noFill/>
        </p:spPr>
        <p:txBody>
          <a:bodyPr wrap="square" rtlCol="0">
            <a:spAutoFit/>
          </a:bodyPr>
          <a:lstStyle/>
          <a:p>
            <a:pPr algn="ctr"/>
            <a:r>
              <a:rPr lang="ru-RU" dirty="0" smtClean="0"/>
              <a:t>С.Л. </a:t>
            </a:r>
            <a:r>
              <a:rPr lang="ru-RU" dirty="0" err="1" smtClean="0"/>
              <a:t>Утченко</a:t>
            </a:r>
            <a:r>
              <a:rPr lang="ru-RU" dirty="0" smtClean="0"/>
              <a:t> (1908-1976)</a:t>
            </a:r>
            <a:endParaRPr lang="ru-RU" dirty="0"/>
          </a:p>
        </p:txBody>
      </p:sp>
      <p:pic>
        <p:nvPicPr>
          <p:cNvPr id="9" name="Рисунок 8" descr="Штаерман.jpg"/>
          <p:cNvPicPr>
            <a:picLocks noChangeAspect="1"/>
          </p:cNvPicPr>
          <p:nvPr/>
        </p:nvPicPr>
        <p:blipFill>
          <a:blip r:embed="rId5" cstate="print"/>
          <a:srcRect l="18527" t="25777" r="24428" b="10103"/>
          <a:stretch>
            <a:fillRect/>
          </a:stretch>
        </p:blipFill>
        <p:spPr>
          <a:xfrm>
            <a:off x="539552" y="260648"/>
            <a:ext cx="2088232" cy="324036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Дьяконов_ИМ.jpg"/>
          <p:cNvPicPr>
            <a:picLocks noChangeAspect="1"/>
          </p:cNvPicPr>
          <p:nvPr/>
        </p:nvPicPr>
        <p:blipFill>
          <a:blip r:embed="rId2" cstate="print"/>
          <a:stretch>
            <a:fillRect/>
          </a:stretch>
        </p:blipFill>
        <p:spPr>
          <a:xfrm>
            <a:off x="467545" y="188640"/>
            <a:ext cx="3184250" cy="3384000"/>
          </a:xfrm>
          <a:prstGeom prst="rect">
            <a:avLst/>
          </a:prstGeom>
        </p:spPr>
      </p:pic>
      <p:sp>
        <p:nvSpPr>
          <p:cNvPr id="5" name="TextBox 4"/>
          <p:cNvSpPr txBox="1"/>
          <p:nvPr/>
        </p:nvSpPr>
        <p:spPr>
          <a:xfrm>
            <a:off x="467544" y="3707740"/>
            <a:ext cx="3240360" cy="369332"/>
          </a:xfrm>
          <a:prstGeom prst="rect">
            <a:avLst/>
          </a:prstGeom>
          <a:noFill/>
        </p:spPr>
        <p:txBody>
          <a:bodyPr wrap="square" rtlCol="0">
            <a:spAutoFit/>
          </a:bodyPr>
          <a:lstStyle/>
          <a:p>
            <a:pPr algn="ctr"/>
            <a:r>
              <a:rPr lang="ru-RU" dirty="0" smtClean="0"/>
              <a:t>И.М. Дьяконов (1915-1999)</a:t>
            </a:r>
            <a:endParaRPr lang="ru-RU" dirty="0"/>
          </a:p>
        </p:txBody>
      </p:sp>
      <p:pic>
        <p:nvPicPr>
          <p:cNvPr id="7" name="Рисунок 6" descr="Istoriya_drevnego_mira._Kniga_1._Rannyaya_drevnost.jpg"/>
          <p:cNvPicPr>
            <a:picLocks noChangeAspect="1"/>
          </p:cNvPicPr>
          <p:nvPr/>
        </p:nvPicPr>
        <p:blipFill>
          <a:blip r:embed="rId3" cstate="print"/>
          <a:stretch>
            <a:fillRect/>
          </a:stretch>
        </p:blipFill>
        <p:spPr>
          <a:xfrm>
            <a:off x="6697649" y="260976"/>
            <a:ext cx="1978807" cy="2988000"/>
          </a:xfrm>
          <a:prstGeom prst="rect">
            <a:avLst/>
          </a:prstGeom>
        </p:spPr>
      </p:pic>
      <p:pic>
        <p:nvPicPr>
          <p:cNvPr id="8" name="Рисунок 7" descr="111.970.jpg"/>
          <p:cNvPicPr>
            <a:picLocks noChangeAspect="1"/>
          </p:cNvPicPr>
          <p:nvPr/>
        </p:nvPicPr>
        <p:blipFill>
          <a:blip r:embed="rId4" cstate="print"/>
          <a:srcRect t="2229" b="1935"/>
          <a:stretch>
            <a:fillRect/>
          </a:stretch>
        </p:blipFill>
        <p:spPr>
          <a:xfrm>
            <a:off x="5871160" y="3573016"/>
            <a:ext cx="2301240" cy="3096344"/>
          </a:xfrm>
          <a:prstGeom prst="rect">
            <a:avLst/>
          </a:prstGeom>
        </p:spPr>
      </p:pic>
      <p:pic>
        <p:nvPicPr>
          <p:cNvPr id="6" name="Рисунок 5" descr="rybuf Lmzrjyjdf.jpg"/>
          <p:cNvPicPr>
            <a:picLocks noChangeAspect="1"/>
          </p:cNvPicPr>
          <p:nvPr/>
        </p:nvPicPr>
        <p:blipFill>
          <a:blip r:embed="rId5" cstate="print"/>
          <a:stretch>
            <a:fillRect/>
          </a:stretch>
        </p:blipFill>
        <p:spPr>
          <a:xfrm>
            <a:off x="4321253" y="260648"/>
            <a:ext cx="1834923" cy="2988000"/>
          </a:xfrm>
          <a:prstGeom prst="rect">
            <a:avLst/>
          </a:prstGeom>
          <a:noFill/>
          <a:ln w="3175">
            <a:solidFill>
              <a:schemeClr val="tx1"/>
            </a:solidFill>
          </a:ln>
        </p:spPr>
      </p:pic>
      <p:sp>
        <p:nvSpPr>
          <p:cNvPr id="9" name="TextBox 8"/>
          <p:cNvSpPr txBox="1"/>
          <p:nvPr/>
        </p:nvSpPr>
        <p:spPr>
          <a:xfrm>
            <a:off x="323528" y="4293096"/>
            <a:ext cx="4896544" cy="2308324"/>
          </a:xfrm>
          <a:prstGeom prst="rect">
            <a:avLst/>
          </a:prstGeom>
          <a:noFill/>
        </p:spPr>
        <p:txBody>
          <a:bodyPr wrap="square" rtlCol="0">
            <a:spAutoFit/>
          </a:bodyPr>
          <a:lstStyle/>
          <a:p>
            <a:r>
              <a:rPr lang="ru-RU" i="1" dirty="0" err="1" smtClean="0"/>
              <a:t>Утченко</a:t>
            </a:r>
            <a:r>
              <a:rPr lang="ru-RU" i="1" dirty="0" smtClean="0"/>
              <a:t> С.Л.</a:t>
            </a:r>
            <a:r>
              <a:rPr lang="ru-RU" dirty="0" smtClean="0"/>
              <a:t>, </a:t>
            </a:r>
            <a:r>
              <a:rPr lang="ru-RU" i="1" dirty="0" smtClean="0"/>
              <a:t>Дьяконов</a:t>
            </a:r>
            <a:r>
              <a:rPr lang="ru-RU" dirty="0" smtClean="0"/>
              <a:t> </a:t>
            </a:r>
            <a:r>
              <a:rPr lang="ru-RU" i="1" dirty="0" smtClean="0"/>
              <a:t>И.М.</a:t>
            </a:r>
            <a:r>
              <a:rPr lang="ru-RU" dirty="0" smtClean="0"/>
              <a:t> Социальная стратификация древнего общества // Х</a:t>
            </a:r>
            <a:r>
              <a:rPr lang="en-US" dirty="0" smtClean="0"/>
              <a:t>III</a:t>
            </a:r>
            <a:r>
              <a:rPr lang="ru-RU" dirty="0" smtClean="0"/>
              <a:t> Международный конгресс исторических наук. М., 1970.</a:t>
            </a:r>
            <a:endParaRPr lang="en-US" dirty="0" smtClean="0"/>
          </a:p>
          <a:p>
            <a:endParaRPr lang="en-US" dirty="0" smtClean="0"/>
          </a:p>
          <a:p>
            <a:r>
              <a:rPr lang="ru-RU" i="1" dirty="0" smtClean="0"/>
              <a:t>Кудрявцев О.В.</a:t>
            </a:r>
            <a:r>
              <a:rPr lang="ru-RU" dirty="0" smtClean="0"/>
              <a:t> Эллинские провинции Балканского полуострова во II в. н.э. М.: Изд-во АН СССР, 1954.</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116632"/>
            <a:ext cx="7200800" cy="369332"/>
          </a:xfrm>
          <a:prstGeom prst="rect">
            <a:avLst/>
          </a:prstGeom>
          <a:noFill/>
        </p:spPr>
        <p:txBody>
          <a:bodyPr wrap="square" rtlCol="0">
            <a:spAutoFit/>
          </a:bodyPr>
          <a:lstStyle/>
          <a:p>
            <a:pPr algn="ctr"/>
            <a:r>
              <a:rPr lang="ru-RU" dirty="0" smtClean="0"/>
              <a:t>Пути развития обществ древности</a:t>
            </a:r>
            <a:endParaRPr lang="ru-RU" dirty="0"/>
          </a:p>
        </p:txBody>
      </p:sp>
      <p:pic>
        <p:nvPicPr>
          <p:cNvPr id="6" name="Рисунок 5" descr="2000px-Middle_East_topographic_map-blank.svg.png"/>
          <p:cNvPicPr>
            <a:picLocks noChangeAspect="1"/>
          </p:cNvPicPr>
          <p:nvPr/>
        </p:nvPicPr>
        <p:blipFill>
          <a:blip r:embed="rId2" cstate="print"/>
          <a:stretch>
            <a:fillRect/>
          </a:stretch>
        </p:blipFill>
        <p:spPr>
          <a:xfrm>
            <a:off x="179512" y="764704"/>
            <a:ext cx="8798722" cy="5508000"/>
          </a:xfrm>
          <a:prstGeom prst="rect">
            <a:avLst/>
          </a:prstGeom>
        </p:spPr>
      </p:pic>
      <p:sp>
        <p:nvSpPr>
          <p:cNvPr id="7" name="TextBox 6"/>
          <p:cNvSpPr txBox="1"/>
          <p:nvPr/>
        </p:nvSpPr>
        <p:spPr>
          <a:xfrm>
            <a:off x="4788024" y="3861048"/>
            <a:ext cx="3888432" cy="954107"/>
          </a:xfrm>
          <a:prstGeom prst="rect">
            <a:avLst/>
          </a:prstGeom>
          <a:noFill/>
        </p:spPr>
        <p:txBody>
          <a:bodyPr wrap="square" rtlCol="0">
            <a:spAutoFit/>
          </a:bodyPr>
          <a:lstStyle/>
          <a:p>
            <a:r>
              <a:rPr lang="en-US" sz="1400" b="1" dirty="0" smtClean="0"/>
              <a:t>I:</a:t>
            </a:r>
            <a:r>
              <a:rPr lang="en-US" sz="1400" dirty="0" smtClean="0"/>
              <a:t> </a:t>
            </a:r>
            <a:r>
              <a:rPr lang="ru-RU" sz="1400" dirty="0" smtClean="0"/>
              <a:t>Относительное (</a:t>
            </a:r>
            <a:r>
              <a:rPr lang="en-US" sz="1400" dirty="0" smtClean="0"/>
              <a:t>~ 60 : 40, 70 : 30) </a:t>
            </a:r>
            <a:r>
              <a:rPr lang="ru-RU" sz="1400" dirty="0" smtClean="0"/>
              <a:t>преобладание государственного сектора над </a:t>
            </a:r>
            <a:r>
              <a:rPr lang="ru-RU" sz="1400" dirty="0" err="1" smtClean="0"/>
              <a:t>общинно-частным</a:t>
            </a:r>
            <a:r>
              <a:rPr lang="ru-RU" sz="1400" dirty="0" smtClean="0"/>
              <a:t> (Месопотамия, Элам (?), долина Инда </a:t>
            </a:r>
            <a:r>
              <a:rPr lang="en-US" sz="1400" dirty="0" smtClean="0"/>
              <a:t>III – </a:t>
            </a:r>
            <a:r>
              <a:rPr lang="ru-RU" sz="1400" dirty="0" err="1" smtClean="0"/>
              <a:t>нач</a:t>
            </a:r>
            <a:r>
              <a:rPr lang="ru-RU" sz="1400" dirty="0" smtClean="0"/>
              <a:t>. </a:t>
            </a:r>
            <a:r>
              <a:rPr lang="en-US" sz="1400" dirty="0" smtClean="0"/>
              <a:t>II </a:t>
            </a:r>
            <a:r>
              <a:rPr lang="ru-RU" sz="1400" dirty="0" smtClean="0"/>
              <a:t>тыс. до н.э. (?)</a:t>
            </a:r>
            <a:endParaRPr lang="ru-RU" sz="1400" dirty="0"/>
          </a:p>
        </p:txBody>
      </p:sp>
      <p:sp>
        <p:nvSpPr>
          <p:cNvPr id="8" name="TextBox 7"/>
          <p:cNvSpPr txBox="1"/>
          <p:nvPr/>
        </p:nvSpPr>
        <p:spPr>
          <a:xfrm>
            <a:off x="611560" y="3429000"/>
            <a:ext cx="2592288" cy="738664"/>
          </a:xfrm>
          <a:prstGeom prst="rect">
            <a:avLst/>
          </a:prstGeom>
          <a:noFill/>
        </p:spPr>
        <p:txBody>
          <a:bodyPr wrap="square" rtlCol="0">
            <a:spAutoFit/>
          </a:bodyPr>
          <a:lstStyle/>
          <a:p>
            <a:r>
              <a:rPr lang="en-US" sz="1400" b="1" dirty="0" smtClean="0"/>
              <a:t>II:</a:t>
            </a:r>
            <a:r>
              <a:rPr lang="en-US" sz="1400" dirty="0" smtClean="0"/>
              <a:t> </a:t>
            </a:r>
            <a:r>
              <a:rPr lang="ru-RU" sz="1400" dirty="0" smtClean="0"/>
              <a:t>Поглощение государственным сектором </a:t>
            </a:r>
            <a:r>
              <a:rPr lang="ru-RU" sz="1400" dirty="0" err="1" smtClean="0"/>
              <a:t>общинно-частного</a:t>
            </a:r>
            <a:r>
              <a:rPr lang="ru-RU" sz="1400" dirty="0" smtClean="0"/>
              <a:t> (Египет)</a:t>
            </a:r>
            <a:endParaRPr lang="ru-RU" sz="1400" dirty="0"/>
          </a:p>
        </p:txBody>
      </p:sp>
      <p:sp>
        <p:nvSpPr>
          <p:cNvPr id="9" name="TextBox 8"/>
          <p:cNvSpPr txBox="1"/>
          <p:nvPr/>
        </p:nvSpPr>
        <p:spPr>
          <a:xfrm>
            <a:off x="3275856" y="1268760"/>
            <a:ext cx="5328592" cy="954107"/>
          </a:xfrm>
          <a:prstGeom prst="rect">
            <a:avLst/>
          </a:prstGeom>
          <a:noFill/>
        </p:spPr>
        <p:txBody>
          <a:bodyPr wrap="square" rtlCol="0">
            <a:spAutoFit/>
          </a:bodyPr>
          <a:lstStyle/>
          <a:p>
            <a:r>
              <a:rPr lang="en-US" sz="1400" b="1" dirty="0" smtClean="0"/>
              <a:t>III:</a:t>
            </a:r>
            <a:r>
              <a:rPr lang="en-US" sz="1400" dirty="0" smtClean="0"/>
              <a:t> </a:t>
            </a:r>
            <a:r>
              <a:rPr lang="ru-RU" sz="1400" dirty="0" smtClean="0"/>
              <a:t>Относительное, но существенное (</a:t>
            </a:r>
            <a:r>
              <a:rPr lang="en-US" sz="1400" dirty="0" smtClean="0"/>
              <a:t>~ </a:t>
            </a:r>
            <a:r>
              <a:rPr lang="ru-RU" sz="1400" dirty="0" smtClean="0"/>
              <a:t>80 </a:t>
            </a:r>
            <a:r>
              <a:rPr lang="en-US" sz="1400" dirty="0" smtClean="0"/>
              <a:t>: 20) </a:t>
            </a:r>
            <a:r>
              <a:rPr lang="ru-RU" sz="1400" dirty="0" smtClean="0"/>
              <a:t>преобладание </a:t>
            </a:r>
            <a:r>
              <a:rPr lang="ru-RU" sz="1400" dirty="0" err="1" smtClean="0"/>
              <a:t>общинно-частного</a:t>
            </a:r>
            <a:r>
              <a:rPr lang="ru-RU" sz="1400" dirty="0" smtClean="0"/>
              <a:t> сектора над государственным (Малая Азия, Восточное Средиземноморье, Армянское нагорье, Иран, Средняя Азия)</a:t>
            </a:r>
            <a:endParaRPr lang="ru-RU" sz="1400" dirty="0"/>
          </a:p>
        </p:txBody>
      </p:sp>
      <p:sp>
        <p:nvSpPr>
          <p:cNvPr id="10" name="Выгнутая вниз стрелка 9"/>
          <p:cNvSpPr/>
          <p:nvPr/>
        </p:nvSpPr>
        <p:spPr>
          <a:xfrm rot="11520000">
            <a:off x="830122" y="1022299"/>
            <a:ext cx="2508202" cy="28803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TextBox 10"/>
          <p:cNvSpPr txBox="1"/>
          <p:nvPr/>
        </p:nvSpPr>
        <p:spPr>
          <a:xfrm>
            <a:off x="107504" y="1052736"/>
            <a:ext cx="2808312" cy="1815882"/>
          </a:xfrm>
          <a:prstGeom prst="rect">
            <a:avLst/>
          </a:prstGeom>
          <a:noFill/>
        </p:spPr>
        <p:txBody>
          <a:bodyPr wrap="square" rtlCol="0">
            <a:spAutoFit/>
          </a:bodyPr>
          <a:lstStyle/>
          <a:p>
            <a:r>
              <a:rPr lang="ru-RU" sz="1400" i="1" dirty="0" smtClean="0">
                <a:ln w="18415" cmpd="sng">
                  <a:solidFill>
                    <a:srgbClr val="FFFFFF"/>
                  </a:solidFill>
                  <a:prstDash val="solid"/>
                </a:ln>
                <a:solidFill>
                  <a:srgbClr val="C00000"/>
                </a:solidFill>
                <a:effectLst>
                  <a:outerShdw blurRad="63500" dir="3600000" algn="tl" rotWithShape="0">
                    <a:srgbClr val="000000">
                      <a:alpha val="70000"/>
                    </a:srgbClr>
                  </a:outerShdw>
                </a:effectLst>
              </a:rPr>
              <a:t>Исчезновение государственного сектора экономики в результате </a:t>
            </a:r>
            <a:r>
              <a:rPr lang="ru-RU" sz="1400" i="1" dirty="0" err="1" smtClean="0">
                <a:ln w="18415" cmpd="sng">
                  <a:solidFill>
                    <a:srgbClr val="FFFFFF"/>
                  </a:solidFill>
                  <a:prstDash val="solid"/>
                </a:ln>
                <a:solidFill>
                  <a:srgbClr val="C00000"/>
                </a:solidFill>
                <a:effectLst>
                  <a:outerShdw blurRad="63500" dir="3600000" algn="tl" rotWithShape="0">
                    <a:srgbClr val="000000">
                      <a:alpha val="70000"/>
                    </a:srgbClr>
                  </a:outerShdw>
                </a:effectLst>
              </a:rPr>
              <a:t>цивилизационной</a:t>
            </a:r>
            <a:r>
              <a:rPr lang="ru-RU" sz="1400" i="1" dirty="0" smtClean="0">
                <a:ln w="18415" cmpd="sng">
                  <a:solidFill>
                    <a:srgbClr val="FFFFFF"/>
                  </a:solidFill>
                  <a:prstDash val="solid"/>
                </a:ln>
                <a:solidFill>
                  <a:srgbClr val="C00000"/>
                </a:solidFill>
                <a:effectLst>
                  <a:outerShdw blurRad="63500" dir="3600000" algn="tl" rotWithShape="0">
                    <a:srgbClr val="000000">
                      <a:alpha val="70000"/>
                    </a:srgbClr>
                  </a:outerShdw>
                </a:effectLst>
              </a:rPr>
              <a:t> катастрофы конца бронзового века и формирование государственности железного века в объеме только общины – античный путь развития</a:t>
            </a:r>
            <a:endParaRPr lang="ru-RU" sz="1400" i="1" dirty="0">
              <a:ln w="18415" cmpd="sng">
                <a:solidFill>
                  <a:srgbClr val="FFFFFF"/>
                </a:solidFill>
                <a:prstDash val="solid"/>
              </a:ln>
              <a:solidFill>
                <a:srgbClr val="C0000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8856984" cy="5909310"/>
          </a:xfrm>
          <a:prstGeom prst="rect">
            <a:avLst/>
          </a:prstGeom>
          <a:noFill/>
        </p:spPr>
        <p:txBody>
          <a:bodyPr wrap="square" rtlCol="0">
            <a:spAutoFit/>
          </a:bodyPr>
          <a:lstStyle/>
          <a:p>
            <a:r>
              <a:rPr lang="ru-RU" b="1" dirty="0" smtClean="0"/>
              <a:t>Литература по теме:</a:t>
            </a:r>
          </a:p>
          <a:p>
            <a:endParaRPr lang="ru-RU" dirty="0"/>
          </a:p>
          <a:p>
            <a:endParaRPr lang="ru-RU" dirty="0" smtClean="0"/>
          </a:p>
          <a:p>
            <a:r>
              <a:rPr lang="ru-RU" i="1" dirty="0" err="1" smtClean="0"/>
              <a:t>Алаев</a:t>
            </a:r>
            <a:r>
              <a:rPr lang="ru-RU" i="1" dirty="0" smtClean="0"/>
              <a:t> Л.Б. </a:t>
            </a:r>
            <a:r>
              <a:rPr lang="ru-RU" dirty="0" smtClean="0"/>
              <a:t>Марксизм // Теория и методология истории. Учеб. для вузов / Отв. ред. В.В. Алексеев, Н.Н. </a:t>
            </a:r>
            <a:r>
              <a:rPr lang="ru-RU" dirty="0" err="1" smtClean="0"/>
              <a:t>Крадин</a:t>
            </a:r>
            <a:r>
              <a:rPr lang="ru-RU" dirty="0" smtClean="0"/>
              <a:t>, А.В. </a:t>
            </a:r>
            <a:r>
              <a:rPr lang="ru-RU" dirty="0" err="1" smtClean="0"/>
              <a:t>Коротаев</a:t>
            </a:r>
            <a:r>
              <a:rPr lang="ru-RU" dirty="0" smtClean="0"/>
              <a:t>, Л.Е. Гринин. Волгоград: Учитель, 2014. С. 55-89. </a:t>
            </a:r>
            <a:endParaRPr lang="ru-RU" i="1" dirty="0" smtClean="0"/>
          </a:p>
          <a:p>
            <a:endParaRPr lang="ru-RU" i="1" dirty="0"/>
          </a:p>
          <a:p>
            <a:r>
              <a:rPr lang="ru-RU" i="1" dirty="0" smtClean="0"/>
              <a:t>Дубровский</a:t>
            </a:r>
            <a:r>
              <a:rPr lang="en-US" i="1" dirty="0"/>
              <a:t> </a:t>
            </a:r>
            <a:r>
              <a:rPr lang="ru-RU" i="1" dirty="0"/>
              <a:t>А.М.</a:t>
            </a:r>
            <a:r>
              <a:rPr lang="ru-RU" dirty="0"/>
              <a:t> Историк и власть: историческая наука в СССР и концепция истории феодальной России в контексте политики и идеологии (1930-1950-е гг.). Изд-во </a:t>
            </a:r>
            <a:r>
              <a:rPr lang="ru-RU" dirty="0" err="1"/>
              <a:t>Брян</a:t>
            </a:r>
            <a:r>
              <a:rPr lang="ru-RU" dirty="0"/>
              <a:t>. ун-та, 2005. 800 с</a:t>
            </a:r>
            <a:r>
              <a:rPr lang="ru-RU" dirty="0" smtClean="0"/>
              <a:t>.</a:t>
            </a:r>
          </a:p>
          <a:p>
            <a:endParaRPr lang="ru-RU" dirty="0" smtClean="0"/>
          </a:p>
          <a:p>
            <a:r>
              <a:rPr lang="ru-RU" i="1" dirty="0" smtClean="0"/>
              <a:t>Крих</a:t>
            </a:r>
            <a:r>
              <a:rPr lang="ru-RU" i="1" dirty="0"/>
              <a:t> С.Б.</a:t>
            </a:r>
            <a:r>
              <a:rPr lang="ru-RU" dirty="0"/>
              <a:t> Образ древности в советской историографии. М.: КРАСАНД, 2013 (Размышляя о марксизме). 320 с</a:t>
            </a:r>
            <a:r>
              <a:rPr lang="ru-RU" dirty="0" smtClean="0"/>
              <a:t>.</a:t>
            </a:r>
          </a:p>
          <a:p>
            <a:endParaRPr lang="ru-RU" dirty="0" smtClean="0"/>
          </a:p>
          <a:p>
            <a:r>
              <a:rPr lang="ru-RU" i="1" dirty="0" smtClean="0"/>
              <a:t>Неронова</a:t>
            </a:r>
            <a:r>
              <a:rPr lang="ru-RU" i="1" dirty="0"/>
              <a:t> В.Д.</a:t>
            </a:r>
            <a:r>
              <a:rPr lang="ru-RU" dirty="0"/>
              <a:t> Формы эксплуатации в древнем мире в зеркале отечественной историографии. М.: Изд-во </a:t>
            </a:r>
            <a:r>
              <a:rPr lang="ru-RU" dirty="0" err="1"/>
              <a:t>Перм</a:t>
            </a:r>
            <a:r>
              <a:rPr lang="ru-RU" dirty="0"/>
              <a:t>. ун-та, 1992. 312 с</a:t>
            </a:r>
            <a:r>
              <a:rPr lang="ru-RU" dirty="0" smtClean="0"/>
              <a:t>.</a:t>
            </a:r>
          </a:p>
          <a:p>
            <a:endParaRPr lang="ru-RU" dirty="0"/>
          </a:p>
          <a:p>
            <a:r>
              <a:rPr lang="ru-RU" i="1" dirty="0"/>
              <a:t>Никифоров</a:t>
            </a:r>
            <a:r>
              <a:rPr lang="en-US" i="1" dirty="0"/>
              <a:t> </a:t>
            </a:r>
            <a:r>
              <a:rPr lang="ru-RU" i="1" dirty="0"/>
              <a:t>В.Н. </a:t>
            </a:r>
            <a:r>
              <a:rPr lang="ru-RU" dirty="0"/>
              <a:t>Восток и всемирная история. Изд. 2. М.: Наука, 1977. 360 с.</a:t>
            </a:r>
            <a:endParaRPr lang="ru-RU" dirty="0" smtClean="0"/>
          </a:p>
          <a:p>
            <a:endParaRPr lang="ru-RU" dirty="0" smtClean="0"/>
          </a:p>
          <a:p>
            <a:r>
              <a:rPr lang="ru-RU" i="1" dirty="0"/>
              <a:t>Формозов А.А.</a:t>
            </a:r>
            <a:r>
              <a:rPr lang="ru-RU" dirty="0"/>
              <a:t> ГАИМК как центр советской исторической мысли в 1932-1934 гг. // </a:t>
            </a:r>
            <a:r>
              <a:rPr lang="ru-RU" i="1" dirty="0"/>
              <a:t>Формозов А.А.</a:t>
            </a:r>
            <a:r>
              <a:rPr lang="ru-RU" dirty="0"/>
              <a:t> Русские археологи в период тоталитаризма. Историографические очерки. М.: Знак, 2006. С. 162-184.</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800px-Eduard_Meyer.jpg"/>
          <p:cNvPicPr>
            <a:picLocks noChangeAspect="1"/>
          </p:cNvPicPr>
          <p:nvPr/>
        </p:nvPicPr>
        <p:blipFill>
          <a:blip r:embed="rId2" cstate="print"/>
          <a:stretch>
            <a:fillRect/>
          </a:stretch>
        </p:blipFill>
        <p:spPr>
          <a:xfrm>
            <a:off x="395536" y="764704"/>
            <a:ext cx="3456000" cy="4488477"/>
          </a:xfrm>
          <a:prstGeom prst="rect">
            <a:avLst/>
          </a:prstGeom>
        </p:spPr>
      </p:pic>
      <p:sp>
        <p:nvSpPr>
          <p:cNvPr id="3" name="TextBox 2"/>
          <p:cNvSpPr txBox="1"/>
          <p:nvPr/>
        </p:nvSpPr>
        <p:spPr>
          <a:xfrm>
            <a:off x="611560" y="5517232"/>
            <a:ext cx="3096344" cy="369332"/>
          </a:xfrm>
          <a:prstGeom prst="rect">
            <a:avLst/>
          </a:prstGeom>
          <a:noFill/>
        </p:spPr>
        <p:txBody>
          <a:bodyPr wrap="square" rtlCol="0">
            <a:spAutoFit/>
          </a:bodyPr>
          <a:lstStyle/>
          <a:p>
            <a:r>
              <a:rPr lang="ru-RU" dirty="0" smtClean="0"/>
              <a:t>Эдуард Мейер (1855 – 1930)</a:t>
            </a:r>
            <a:endParaRPr lang="ru-RU" dirty="0"/>
          </a:p>
        </p:txBody>
      </p:sp>
      <p:pic>
        <p:nvPicPr>
          <p:cNvPr id="4" name="Рисунок 3" descr="Michael_Rostovtzeff.jpg"/>
          <p:cNvPicPr>
            <a:picLocks noChangeAspect="1"/>
          </p:cNvPicPr>
          <p:nvPr/>
        </p:nvPicPr>
        <p:blipFill>
          <a:blip r:embed="rId3" cstate="print"/>
          <a:stretch>
            <a:fillRect/>
          </a:stretch>
        </p:blipFill>
        <p:spPr>
          <a:xfrm>
            <a:off x="6732239" y="476992"/>
            <a:ext cx="2094608" cy="2772000"/>
          </a:xfrm>
          <a:prstGeom prst="rect">
            <a:avLst/>
          </a:prstGeom>
        </p:spPr>
      </p:pic>
      <p:pic>
        <p:nvPicPr>
          <p:cNvPr id="5" name="Рисунок 4" descr="Борис_Тураев.jpg"/>
          <p:cNvPicPr>
            <a:picLocks noChangeAspect="1"/>
          </p:cNvPicPr>
          <p:nvPr/>
        </p:nvPicPr>
        <p:blipFill>
          <a:blip r:embed="rId4" cstate="print"/>
          <a:stretch>
            <a:fillRect/>
          </a:stretch>
        </p:blipFill>
        <p:spPr>
          <a:xfrm>
            <a:off x="4283972" y="476672"/>
            <a:ext cx="1987527" cy="2808000"/>
          </a:xfrm>
          <a:prstGeom prst="rect">
            <a:avLst/>
          </a:prstGeom>
        </p:spPr>
      </p:pic>
      <p:sp>
        <p:nvSpPr>
          <p:cNvPr id="7" name="TextBox 6"/>
          <p:cNvSpPr txBox="1"/>
          <p:nvPr/>
        </p:nvSpPr>
        <p:spPr>
          <a:xfrm>
            <a:off x="4067944" y="3356992"/>
            <a:ext cx="2520280" cy="338554"/>
          </a:xfrm>
          <a:prstGeom prst="rect">
            <a:avLst/>
          </a:prstGeom>
          <a:noFill/>
        </p:spPr>
        <p:txBody>
          <a:bodyPr wrap="square" rtlCol="0">
            <a:spAutoFit/>
          </a:bodyPr>
          <a:lstStyle/>
          <a:p>
            <a:pPr algn="ctr"/>
            <a:r>
              <a:rPr lang="ru-RU" sz="1600" dirty="0" smtClean="0"/>
              <a:t>Б.А. Тураев (1868 – 1920)</a:t>
            </a:r>
            <a:endParaRPr lang="ru-RU" sz="1600" dirty="0"/>
          </a:p>
        </p:txBody>
      </p:sp>
      <p:sp>
        <p:nvSpPr>
          <p:cNvPr id="8" name="TextBox 7"/>
          <p:cNvSpPr txBox="1"/>
          <p:nvPr/>
        </p:nvSpPr>
        <p:spPr>
          <a:xfrm>
            <a:off x="6516216" y="3284984"/>
            <a:ext cx="2555776" cy="584775"/>
          </a:xfrm>
          <a:prstGeom prst="rect">
            <a:avLst/>
          </a:prstGeom>
          <a:noFill/>
        </p:spPr>
        <p:txBody>
          <a:bodyPr wrap="square" rtlCol="0">
            <a:spAutoFit/>
          </a:bodyPr>
          <a:lstStyle/>
          <a:p>
            <a:pPr algn="ctr"/>
            <a:r>
              <a:rPr lang="ru-RU" sz="1600" dirty="0" smtClean="0"/>
              <a:t>М.И. Ростовцев</a:t>
            </a:r>
          </a:p>
          <a:p>
            <a:pPr algn="ctr"/>
            <a:r>
              <a:rPr lang="ru-RU" sz="1600" dirty="0" smtClean="0"/>
              <a:t>(1870 – 1952)</a:t>
            </a:r>
            <a:endParaRPr lang="ru-RU" sz="1600" dirty="0"/>
          </a:p>
        </p:txBody>
      </p:sp>
      <p:pic>
        <p:nvPicPr>
          <p:cNvPr id="9" name="Рисунок 8" descr="1.jpeg"/>
          <p:cNvPicPr>
            <a:picLocks noChangeAspect="1"/>
          </p:cNvPicPr>
          <p:nvPr/>
        </p:nvPicPr>
        <p:blipFill>
          <a:blip r:embed="rId5" cstate="print"/>
          <a:stretch>
            <a:fillRect/>
          </a:stretch>
        </p:blipFill>
        <p:spPr>
          <a:xfrm>
            <a:off x="4572000" y="4077072"/>
            <a:ext cx="1773137" cy="2376000"/>
          </a:xfrm>
          <a:prstGeom prst="rect">
            <a:avLst/>
          </a:prstGeom>
        </p:spPr>
      </p:pic>
      <p:sp>
        <p:nvSpPr>
          <p:cNvPr id="10" name="TextBox 9"/>
          <p:cNvSpPr txBox="1"/>
          <p:nvPr/>
        </p:nvSpPr>
        <p:spPr>
          <a:xfrm>
            <a:off x="6588224" y="5085184"/>
            <a:ext cx="1872208" cy="584775"/>
          </a:xfrm>
          <a:prstGeom prst="rect">
            <a:avLst/>
          </a:prstGeom>
          <a:noFill/>
        </p:spPr>
        <p:txBody>
          <a:bodyPr wrap="square" rtlCol="0">
            <a:spAutoFit/>
          </a:bodyPr>
          <a:lstStyle/>
          <a:p>
            <a:r>
              <a:rPr lang="ru-RU" sz="1600" dirty="0" smtClean="0"/>
              <a:t>В.В. Струве</a:t>
            </a:r>
          </a:p>
          <a:p>
            <a:r>
              <a:rPr lang="ru-RU" sz="1600" dirty="0" smtClean="0"/>
              <a:t>(1889 – 1965)</a:t>
            </a:r>
            <a:endParaRPr lang="ru-RU"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5472"/>
            <a:ext cx="9144000" cy="6247864"/>
          </a:xfrm>
          <a:prstGeom prst="rect">
            <a:avLst/>
          </a:prstGeom>
          <a:noFill/>
        </p:spPr>
        <p:txBody>
          <a:bodyPr wrap="square" rtlCol="0">
            <a:spAutoFit/>
          </a:bodyPr>
          <a:lstStyle/>
          <a:p>
            <a:r>
              <a:rPr lang="ru-RU" sz="1600" dirty="0" smtClean="0"/>
              <a:t>В общественном производстве своей жизни люди вступают в определённые, необходимые, от их воли не зависящие отношения — </a:t>
            </a:r>
            <a:r>
              <a:rPr lang="ru-RU" sz="1600" b="1" i="1" dirty="0" smtClean="0"/>
              <a:t>производственные отношения, которые соответствуют определённой ступени развития их материальных производительных сил</a:t>
            </a:r>
            <a:r>
              <a:rPr lang="ru-RU" sz="1600" dirty="0" smtClean="0"/>
              <a:t>. Совокупность этих производственных отношений составляет экономическую структуру общества, </a:t>
            </a:r>
            <a:r>
              <a:rPr lang="ru-RU" sz="1600" b="1" i="1" dirty="0" smtClean="0"/>
              <a:t>реальный базис, на котором возвышается юридическая и политическая надстройка и которому соответствуют определённые формы общественного сознания</a:t>
            </a:r>
            <a:r>
              <a:rPr lang="ru-RU" sz="1600" dirty="0" smtClean="0"/>
              <a:t>. Способ производства материальной жизни обусловливает социальный, политический и духовный процессы жизни вообще. </a:t>
            </a:r>
            <a:r>
              <a:rPr lang="ru-RU" sz="1600" dirty="0" err="1" smtClean="0"/>
              <a:t>He</a:t>
            </a:r>
            <a:r>
              <a:rPr lang="ru-RU" sz="1600" dirty="0" smtClean="0"/>
              <a:t> сознание людей определяет их бытие, а, наоборот, их общественное бытие определяет их сознание. На известной ступени своего развития </a:t>
            </a:r>
            <a:r>
              <a:rPr lang="ru-RU" sz="1600" b="1" i="1" dirty="0" smtClean="0"/>
              <a:t>материальные производительные силы общества приходят в противоречие с существующими производственными отношениями</a:t>
            </a:r>
            <a:r>
              <a:rPr lang="ru-RU" sz="1600" dirty="0" smtClean="0"/>
              <a:t>, </a:t>
            </a:r>
            <a:r>
              <a:rPr lang="ru-RU" sz="1600" i="1" dirty="0" smtClean="0"/>
              <a:t>или — что́ является только юридическим выражением последних — </a:t>
            </a:r>
            <a:r>
              <a:rPr lang="ru-RU" sz="1600" i="1" u="sng" dirty="0" smtClean="0"/>
              <a:t>с отношениями собственности</a:t>
            </a:r>
            <a:r>
              <a:rPr lang="ru-RU" sz="1600" dirty="0" smtClean="0"/>
              <a:t>, внутри которых они до сих пор развивались. Из форм развития производительных сил эти отношения превращаются в их оковы. </a:t>
            </a:r>
            <a:r>
              <a:rPr lang="ru-RU" sz="1600" b="1" i="1" dirty="0" smtClean="0"/>
              <a:t>Тогда наступает эпоха социальной революции</a:t>
            </a:r>
            <a:r>
              <a:rPr lang="ru-RU" sz="1600" dirty="0" smtClean="0"/>
              <a:t>. С изменением экономической основы более или менее быстро происходит переворот во всей громадной надстройке… </a:t>
            </a:r>
            <a:r>
              <a:rPr lang="ru-RU" sz="1600" b="1" i="1" dirty="0" smtClean="0"/>
              <a:t>Ни одна общественная формация не погибает раньше, чем разовьются все производительные силы, для которых она даёт достаточно простора, и новые более высокие производственные отношения никогда не появляются раньше, чем созреют материальные условия их существования в недрах самого́ старого общества.</a:t>
            </a:r>
            <a:r>
              <a:rPr lang="ru-RU" sz="1600" dirty="0" smtClean="0"/>
              <a:t> Поэтому человечество ставит себе всегда только такие задачи, которые оно может разрешить, так как при ближайшем рассмотрении всегда оказывается, что сама задача возникает лишь тогда, когда материальные условия её решения уже имеются налицо, или, по крайней мере, находятся в процессе становления. В общих чертах, </a:t>
            </a:r>
            <a:r>
              <a:rPr lang="ru-RU" sz="1600" b="1" i="1" dirty="0" smtClean="0"/>
              <a:t>азиатский, античный, феодальный и современный, буржуазный, способы производства можно обозначить, как прогрессивные эпохи экономической общественной формации</a:t>
            </a:r>
            <a:r>
              <a:rPr lang="ru-RU" sz="1600" dirty="0" smtClean="0"/>
              <a:t>.</a:t>
            </a:r>
          </a:p>
          <a:p>
            <a:endParaRPr lang="ru-RU" sz="1600" dirty="0"/>
          </a:p>
          <a:p>
            <a:r>
              <a:rPr lang="ru-RU" sz="1600" dirty="0" smtClean="0"/>
              <a:t>К. Маркс, «Введение к критике политической экономии» (1857)</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332656"/>
            <a:ext cx="8064896" cy="3693319"/>
          </a:xfrm>
          <a:prstGeom prst="rect">
            <a:avLst/>
          </a:prstGeom>
          <a:noFill/>
        </p:spPr>
        <p:txBody>
          <a:bodyPr wrap="square" rtlCol="0">
            <a:spAutoFit/>
          </a:bodyPr>
          <a:lstStyle/>
          <a:p>
            <a:r>
              <a:rPr lang="ru-RU" dirty="0" smtClean="0"/>
              <a:t>Чтобы понять Маркса психологически, следует использовать следующий словарь:</a:t>
            </a:r>
            <a:br>
              <a:rPr lang="ru-RU" dirty="0" smtClean="0"/>
            </a:br>
            <a:r>
              <a:rPr lang="ru-RU" dirty="0" smtClean="0"/>
              <a:t/>
            </a:r>
            <a:br>
              <a:rPr lang="ru-RU" dirty="0" smtClean="0"/>
            </a:br>
            <a:r>
              <a:rPr lang="ru-RU" dirty="0" err="1" smtClean="0"/>
              <a:t>Яхве</a:t>
            </a:r>
            <a:r>
              <a:rPr lang="ru-RU" dirty="0" smtClean="0"/>
              <a:t> – Диалектический материализм </a:t>
            </a:r>
            <a:br>
              <a:rPr lang="ru-RU" dirty="0" smtClean="0"/>
            </a:br>
            <a:r>
              <a:rPr lang="ru-RU" dirty="0" smtClean="0"/>
              <a:t>Мессия – Маркс </a:t>
            </a:r>
            <a:br>
              <a:rPr lang="ru-RU" dirty="0" smtClean="0"/>
            </a:br>
            <a:r>
              <a:rPr lang="ru-RU" dirty="0" smtClean="0"/>
              <a:t>Избранный народ – Пролетариат </a:t>
            </a:r>
            <a:br>
              <a:rPr lang="ru-RU" dirty="0" smtClean="0"/>
            </a:br>
            <a:r>
              <a:rPr lang="ru-RU" dirty="0" smtClean="0"/>
              <a:t>Церковь – Коммунистическая партия </a:t>
            </a:r>
            <a:br>
              <a:rPr lang="ru-RU" dirty="0" smtClean="0"/>
            </a:br>
            <a:r>
              <a:rPr lang="ru-RU" dirty="0" smtClean="0"/>
              <a:t>Второе Пришествие – Революция </a:t>
            </a:r>
            <a:br>
              <a:rPr lang="ru-RU" dirty="0" smtClean="0"/>
            </a:br>
            <a:r>
              <a:rPr lang="ru-RU" dirty="0" smtClean="0"/>
              <a:t>Ад – Наказание для капиталистов </a:t>
            </a:r>
            <a:br>
              <a:rPr lang="ru-RU" dirty="0" smtClean="0"/>
            </a:br>
            <a:r>
              <a:rPr lang="ru-RU" dirty="0" smtClean="0"/>
              <a:t>Тысячелетнее царство Христа – Коммунистическое общество.</a:t>
            </a:r>
          </a:p>
          <a:p>
            <a:endParaRPr lang="ru-RU" dirty="0" smtClean="0"/>
          </a:p>
          <a:p>
            <a:r>
              <a:rPr lang="ru-RU" dirty="0" smtClean="0"/>
              <a:t>Б. Рассел, «История западной философии»</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Мраморный дворец ч_б.jpg"/>
          <p:cNvPicPr>
            <a:picLocks noChangeAspect="1"/>
          </p:cNvPicPr>
          <p:nvPr/>
        </p:nvPicPr>
        <p:blipFill>
          <a:blip r:embed="rId2" cstate="print"/>
          <a:stretch>
            <a:fillRect/>
          </a:stretch>
        </p:blipFill>
        <p:spPr>
          <a:xfrm>
            <a:off x="539552" y="476672"/>
            <a:ext cx="8114704" cy="4968000"/>
          </a:xfrm>
          <a:prstGeom prst="rect">
            <a:avLst/>
          </a:prstGeom>
        </p:spPr>
      </p:pic>
      <p:sp>
        <p:nvSpPr>
          <p:cNvPr id="3" name="TextBox 2"/>
          <p:cNvSpPr txBox="1"/>
          <p:nvPr/>
        </p:nvSpPr>
        <p:spPr>
          <a:xfrm>
            <a:off x="899592" y="5805264"/>
            <a:ext cx="7416824" cy="646331"/>
          </a:xfrm>
          <a:prstGeom prst="rect">
            <a:avLst/>
          </a:prstGeom>
          <a:noFill/>
        </p:spPr>
        <p:txBody>
          <a:bodyPr wrap="square" rtlCol="0">
            <a:spAutoFit/>
          </a:bodyPr>
          <a:lstStyle/>
          <a:p>
            <a:pPr algn="ctr"/>
            <a:r>
              <a:rPr lang="ru-RU" dirty="0" smtClean="0"/>
              <a:t>Мраморный дворец, в начале 1930-х гг. – место размещения Государственной академии истории материальной культуры (ГАИМК) </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6632"/>
            <a:ext cx="9144000" cy="6124754"/>
          </a:xfrm>
          <a:prstGeom prst="rect">
            <a:avLst/>
          </a:prstGeom>
          <a:noFill/>
        </p:spPr>
        <p:txBody>
          <a:bodyPr wrap="square" rtlCol="0">
            <a:spAutoFit/>
          </a:bodyPr>
          <a:lstStyle/>
          <a:p>
            <a:r>
              <a:rPr lang="ru-RU" sz="1400" dirty="0" smtClean="0"/>
              <a:t>…едва ли найдется другой вопрос, столь запутанный умышленно и неумышленно представителями буржуазной науки, философии, юриспруденции, политической экономии и публицистики, как вопрос о государстве.</a:t>
            </a:r>
          </a:p>
          <a:p>
            <a:endParaRPr lang="ru-RU" sz="1400" dirty="0" smtClean="0"/>
          </a:p>
          <a:p>
            <a:r>
              <a:rPr lang="ru-RU" sz="1400" dirty="0" smtClean="0"/>
              <a:t>…И это </a:t>
            </a:r>
            <a:r>
              <a:rPr lang="ru-RU" sz="1400" b="1" i="1" dirty="0" smtClean="0"/>
              <a:t>деление общества на классы в истории должно стоять перед нами ясно всегда, как основной факт.</a:t>
            </a:r>
            <a:r>
              <a:rPr lang="ru-RU" sz="1400" dirty="0" smtClean="0"/>
              <a:t> Развитие всех человеческих обществ в течение тысячелетий во всех без изъятия странах показывает нам общую </a:t>
            </a:r>
            <a:r>
              <a:rPr lang="ru-RU" sz="1400" b="1" i="1" dirty="0" smtClean="0"/>
              <a:t>закономерность, правильность, последовательность этого развития таким образом, что вначале мы имеем общество без классов — первоначальное патриархальное, первобытное общество, в котором не было аристократов; затем — общество, основанное на рабстве, общество рабовладельческое... За этой формой последовала в истории другая форма — крепостное право.</a:t>
            </a:r>
            <a:r>
              <a:rPr lang="ru-RU" sz="1400" dirty="0" smtClean="0"/>
              <a:t> Рабство в громадном большинстве стран в своем развитии превратилось в крепостное право. Основное деление общества — крепостники-помещики и крепостные крестьяне. Форма отношений между людьми изменилась... ...каждый из этих крупных периодов человеческой истории — </a:t>
            </a:r>
            <a:r>
              <a:rPr lang="ru-RU" sz="1400" b="1" i="1" dirty="0" smtClean="0"/>
              <a:t>рабовладельческий, крепостнический и капиталистический </a:t>
            </a:r>
            <a:r>
              <a:rPr lang="ru-RU" sz="1400" dirty="0" smtClean="0"/>
              <a:t>— обнимает десятки и сотни столетий...</a:t>
            </a:r>
          </a:p>
          <a:p>
            <a:endParaRPr lang="ru-RU" sz="1400" dirty="0" smtClean="0"/>
          </a:p>
          <a:p>
            <a:r>
              <a:rPr lang="ru-RU" sz="1400" dirty="0" smtClean="0"/>
              <a:t>…</a:t>
            </a:r>
            <a:r>
              <a:rPr lang="ru-RU" sz="1400" b="1" i="1" dirty="0" smtClean="0"/>
              <a:t>Государство — это есть машина для поддержания господства одного класса над другим. </a:t>
            </a:r>
            <a:r>
              <a:rPr lang="ru-RU" sz="1400" dirty="0" smtClean="0"/>
              <a:t>Когда в обществе не было классов, когда люди до рабской эпохи существования трудились в первобытных условиях большего равенства, в условиях еще самой низкой производительности труда, когда первобытный человек с трудом добывал себе средства, необходимые для самого грубого первобытного существования, тогда не возникало и не могло возникнуть и особой группы людей, специально выделенных для управления и господствующих над всем остальным обществом. Лишь когда появилась первая форма деления общества на классы, когда появилось рабство, когда можно было известному классу людей, сосредоточившись на самых грубых формах земледельческого труда, производить некоторый излишек, когда этот излишек не абсолютно был необходим для самого нищенского существования раба и попадал в руки рабовладельца, когда, таким образом, упрочилось существование этого класса рабовладельцев, и чтобы оно упрочилось, необходимо было, чтобы явилось государство.</a:t>
            </a:r>
          </a:p>
          <a:p>
            <a:endParaRPr lang="ru-RU" sz="1400" dirty="0" smtClean="0"/>
          </a:p>
          <a:p>
            <a:r>
              <a:rPr lang="ru-RU" sz="1400" dirty="0" smtClean="0"/>
              <a:t>И оно явилось — государство рабовладельческое, — аппарат, который давал в руки рабовладельцев власть, возможность управлять всеми рабами…</a:t>
            </a:r>
          </a:p>
          <a:p>
            <a:endParaRPr lang="ru-RU" sz="1400" dirty="0" smtClean="0"/>
          </a:p>
          <a:p>
            <a:r>
              <a:rPr lang="ru-RU" sz="1400" dirty="0" smtClean="0"/>
              <a:t>В.И. Ленин, «О государстве» (лекция в Свердловском университете 11 июля 1919 г.)</a:t>
            </a:r>
            <a:endParaRPr lang="ru-RU"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610810"/>
            <a:ext cx="8640960" cy="3970318"/>
          </a:xfrm>
          <a:prstGeom prst="rect">
            <a:avLst/>
          </a:prstGeom>
          <a:noFill/>
        </p:spPr>
        <p:txBody>
          <a:bodyPr wrap="square" rtlCol="0">
            <a:spAutoFit/>
          </a:bodyPr>
          <a:lstStyle/>
          <a:p>
            <a:pPr algn="ctr"/>
            <a:r>
              <a:rPr lang="ru-RU" dirty="0" smtClean="0"/>
              <a:t>Постановление ЦК ВКП(б) и СНК СССР </a:t>
            </a:r>
          </a:p>
          <a:p>
            <a:pPr algn="ctr"/>
            <a:r>
              <a:rPr lang="ru-RU" dirty="0" smtClean="0"/>
              <a:t>«О преподавании гражданской истории в школах СССР» от 15 мая 1934 г.</a:t>
            </a:r>
          </a:p>
          <a:p>
            <a:endParaRPr lang="ru-RU" dirty="0"/>
          </a:p>
          <a:p>
            <a:r>
              <a:rPr lang="ru-RU" dirty="0" smtClean="0"/>
              <a:t>…Вместо преподавания гражданской истории в живой занимательной форме с изложением важнейших событий и фактов в их хронологической последовательности, с характеристикой исторических деятелей — учащимся преподносят абстрактное определение общественно-экономических формаций, подменяя таким образом связное изложение гражданской истории отвлечёнными социологическими схемами.</a:t>
            </a:r>
          </a:p>
          <a:p>
            <a:endParaRPr lang="ru-RU" dirty="0" smtClean="0"/>
          </a:p>
          <a:p>
            <a:r>
              <a:rPr lang="ru-RU" dirty="0" smtClean="0"/>
              <a:t>Решающим условием прочного усвоения учащимися курса истории является соблюдение историко-хронологической последовательности в изложении исторических событий с обязательным закреплением в памяти учащихся важных исторических явлений, исторических деятелей, хронологических дат…</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Мишулин_статья39-11.jpg"/>
          <p:cNvPicPr>
            <a:picLocks noChangeAspect="1"/>
          </p:cNvPicPr>
          <p:nvPr/>
        </p:nvPicPr>
        <p:blipFill>
          <a:blip r:embed="rId2" cstate="print"/>
          <a:srcRect l="6166" t="4163" r="5719" b="2862"/>
          <a:stretch>
            <a:fillRect/>
          </a:stretch>
        </p:blipFill>
        <p:spPr>
          <a:xfrm>
            <a:off x="2745434" y="1017272"/>
            <a:ext cx="3050702" cy="4860000"/>
          </a:xfrm>
          <a:prstGeom prst="rect">
            <a:avLst/>
          </a:prstGeom>
          <a:ln w="3175">
            <a:solidFill>
              <a:schemeClr val="tx1"/>
            </a:solidFill>
          </a:ln>
        </p:spPr>
      </p:pic>
      <p:pic>
        <p:nvPicPr>
          <p:cNvPr id="5" name="Рисунок 4" descr="Мишулин_статья39-13.jpg"/>
          <p:cNvPicPr>
            <a:picLocks noChangeAspect="1"/>
          </p:cNvPicPr>
          <p:nvPr/>
        </p:nvPicPr>
        <p:blipFill>
          <a:blip r:embed="rId3" cstate="print"/>
          <a:srcRect l="7876" t="4166" r="5894" b="5208"/>
          <a:stretch>
            <a:fillRect/>
          </a:stretch>
        </p:blipFill>
        <p:spPr>
          <a:xfrm>
            <a:off x="5978520" y="1017272"/>
            <a:ext cx="3057976" cy="4860000"/>
          </a:xfrm>
          <a:prstGeom prst="rect">
            <a:avLst/>
          </a:prstGeom>
          <a:ln w="3175">
            <a:solidFill>
              <a:schemeClr val="tx1"/>
            </a:solidFill>
          </a:ln>
        </p:spPr>
      </p:pic>
      <p:pic>
        <p:nvPicPr>
          <p:cNvPr id="6" name="Рисунок 5" descr="ВДИ 1939 1 обложка.jpg"/>
          <p:cNvPicPr>
            <a:picLocks noChangeAspect="1"/>
          </p:cNvPicPr>
          <p:nvPr/>
        </p:nvPicPr>
        <p:blipFill>
          <a:blip r:embed="rId4" cstate="print"/>
          <a:stretch>
            <a:fillRect/>
          </a:stretch>
        </p:blipFill>
        <p:spPr>
          <a:xfrm>
            <a:off x="375046" y="3609360"/>
            <a:ext cx="2036714" cy="3060000"/>
          </a:xfrm>
          <a:prstGeom prst="rect">
            <a:avLst/>
          </a:prstGeom>
          <a:ln w="3175">
            <a:solidFill>
              <a:schemeClr val="tx1"/>
            </a:solidFill>
          </a:ln>
        </p:spPr>
      </p:pic>
      <p:pic>
        <p:nvPicPr>
          <p:cNvPr id="7" name="Рисунок 6" descr="mishulin_10.jpg"/>
          <p:cNvPicPr>
            <a:picLocks noChangeAspect="1"/>
          </p:cNvPicPr>
          <p:nvPr/>
        </p:nvPicPr>
        <p:blipFill>
          <a:blip r:embed="rId5" cstate="print"/>
          <a:srcRect b="2381"/>
          <a:stretch>
            <a:fillRect/>
          </a:stretch>
        </p:blipFill>
        <p:spPr>
          <a:xfrm>
            <a:off x="323530" y="260960"/>
            <a:ext cx="2189969" cy="2808000"/>
          </a:xfrm>
          <a:prstGeom prst="rect">
            <a:avLst/>
          </a:prstGeom>
        </p:spPr>
      </p:pic>
      <p:sp>
        <p:nvSpPr>
          <p:cNvPr id="8" name="TextBox 7"/>
          <p:cNvSpPr txBox="1"/>
          <p:nvPr/>
        </p:nvSpPr>
        <p:spPr>
          <a:xfrm>
            <a:off x="108520" y="3162454"/>
            <a:ext cx="2951312" cy="338554"/>
          </a:xfrm>
          <a:prstGeom prst="rect">
            <a:avLst/>
          </a:prstGeom>
          <a:noFill/>
        </p:spPr>
        <p:txBody>
          <a:bodyPr wrap="square" rtlCol="0">
            <a:spAutoFit/>
          </a:bodyPr>
          <a:lstStyle/>
          <a:p>
            <a:r>
              <a:rPr lang="ru-RU" sz="1600" dirty="0" smtClean="0"/>
              <a:t>А.В. Мишулин (1901 – 1948) </a:t>
            </a:r>
            <a:endParaRPr lang="ru-RU"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TotalTime>
  <Words>1470</Words>
  <Application>Microsoft Office PowerPoint</Application>
  <PresentationFormat>Экран (4:3)</PresentationFormat>
  <Paragraphs>86</Paragraphs>
  <Slides>16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1</cp:lastModifiedBy>
  <cp:revision>32</cp:revision>
  <dcterms:created xsi:type="dcterms:W3CDTF">2017-03-14T19:50:00Z</dcterms:created>
  <dcterms:modified xsi:type="dcterms:W3CDTF">2017-03-15T11:38:30Z</dcterms:modified>
</cp:coreProperties>
</file>