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B603E7-DC6B-40DF-975E-CC488364A48B}" type="datetimeFigureOut">
              <a:rPr lang="ru-RU" smtClean="0"/>
              <a:pPr/>
              <a:t>04.11.2017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591B9D-1AE6-40F2-A5BB-9F4A21815E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603E7-DC6B-40DF-975E-CC488364A48B}" type="datetimeFigureOut">
              <a:rPr lang="ru-RU" smtClean="0"/>
              <a:pPr/>
              <a:t>04.11.2017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91B9D-1AE6-40F2-A5BB-9F4A21815E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132856"/>
            <a:ext cx="8352928" cy="3139321"/>
          </a:xfrm>
          <a:prstGeom prst="rect">
            <a:avLst/>
          </a:prstGeom>
          <a:no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rPr>
              <a:t>The Beginning of the Macedonian Time As Seen in the Categories of the Ancient Egyptian Mind: </a:t>
            </a:r>
            <a:endParaRPr lang="en-US" sz="2800" dirty="0" smtClean="0">
              <a:solidFill>
                <a:schemeClr val="bg1"/>
              </a:solidFill>
              <a:effectLst>
                <a:outerShdw blurRad="38100" dist="38100" dir="2700000" algn="tl">
                  <a:srgbClr val="000000">
                    <a:alpha val="43137"/>
                  </a:srgbClr>
                </a:outerShdw>
              </a:effectLst>
            </a:endParaRPr>
          </a:p>
          <a:p>
            <a:pPr algn="ctr"/>
            <a:r>
              <a:rPr lang="en-US" sz="2800" dirty="0" smtClean="0">
                <a:solidFill>
                  <a:schemeClr val="bg1"/>
                </a:solidFill>
                <a:effectLst>
                  <a:outerShdw blurRad="38100" dist="38100" dir="2700000" algn="tl">
                    <a:srgbClr val="000000">
                      <a:alpha val="43137"/>
                    </a:srgbClr>
                  </a:outerShdw>
                </a:effectLst>
              </a:rPr>
              <a:t>Some Considerations</a:t>
            </a:r>
            <a:endParaRPr lang="ru-RU" sz="2800" dirty="0" smtClean="0">
              <a:solidFill>
                <a:schemeClr val="bg1"/>
              </a:solidFill>
              <a:effectLst>
                <a:outerShdw blurRad="38100" dist="38100" dir="2700000" algn="tl">
                  <a:srgbClr val="000000">
                    <a:alpha val="43137"/>
                  </a:srgbClr>
                </a:outerShdw>
              </a:effectLst>
            </a:endParaRPr>
          </a:p>
          <a:p>
            <a:endParaRPr lang="ru-RU" dirty="0">
              <a:solidFill>
                <a:schemeClr val="bg1"/>
              </a:solidFill>
              <a:effectLst>
                <a:outerShdw blurRad="38100" dist="38100" dir="2700000" algn="tl">
                  <a:srgbClr val="000000">
                    <a:alpha val="43137"/>
                  </a:srgbClr>
                </a:outerShdw>
              </a:effectLst>
            </a:endParaRPr>
          </a:p>
          <a:p>
            <a:pPr algn="ctr"/>
            <a:endParaRPr lang="en-US" dirty="0" smtClean="0">
              <a:solidFill>
                <a:schemeClr val="bg1"/>
              </a:solidFill>
              <a:effectLst>
                <a:outerShdw blurRad="38100" dist="38100" dir="2700000" algn="tl">
                  <a:srgbClr val="000000">
                    <a:alpha val="43137"/>
                  </a:srgbClr>
                </a:outerShdw>
              </a:effectLst>
            </a:endParaRPr>
          </a:p>
          <a:p>
            <a:pPr algn="ctr"/>
            <a:endParaRPr lang="en-US" dirty="0">
              <a:solidFill>
                <a:schemeClr val="bg1"/>
              </a:solidFill>
              <a:effectLst>
                <a:outerShdw blurRad="38100" dist="38100" dir="2700000" algn="tl">
                  <a:srgbClr val="000000">
                    <a:alpha val="43137"/>
                  </a:srgbClr>
                </a:outerShdw>
              </a:effectLst>
            </a:endParaRPr>
          </a:p>
          <a:p>
            <a:pPr algn="ctr"/>
            <a:r>
              <a:rPr lang="en-US" sz="2400" i="1" dirty="0" smtClean="0">
                <a:solidFill>
                  <a:schemeClr val="bg1"/>
                </a:solidFill>
                <a:effectLst>
                  <a:outerShdw blurRad="38100" dist="38100" dir="2700000" algn="tl">
                    <a:srgbClr val="000000">
                      <a:alpha val="43137"/>
                    </a:srgbClr>
                  </a:outerShdw>
                </a:effectLst>
              </a:rPr>
              <a:t>Ivan Ladynin</a:t>
            </a:r>
          </a:p>
          <a:p>
            <a:endParaRPr lang="en-US" dirty="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88977"/>
            <a:ext cx="8784976" cy="5909310"/>
          </a:xfrm>
          <a:prstGeom prst="rect">
            <a:avLst/>
          </a:prstGeom>
          <a:noFill/>
        </p:spPr>
        <p:txBody>
          <a:bodyPr wrap="square" rtlCol="0">
            <a:spAutoFit/>
          </a:bodyPr>
          <a:lstStyle/>
          <a:p>
            <a:r>
              <a:rPr lang="en-US" b="1" dirty="0" smtClean="0">
                <a:solidFill>
                  <a:schemeClr val="bg1"/>
                </a:solidFill>
              </a:rPr>
              <a:t>The scholarly </a:t>
            </a:r>
            <a:r>
              <a:rPr lang="en-US" b="1" dirty="0" err="1" smtClean="0">
                <a:solidFill>
                  <a:schemeClr val="bg1"/>
                </a:solidFill>
              </a:rPr>
              <a:t>topos</a:t>
            </a:r>
            <a:r>
              <a:rPr lang="en-US" b="1" dirty="0" smtClean="0">
                <a:solidFill>
                  <a:schemeClr val="bg1"/>
                </a:solidFill>
              </a:rPr>
              <a:t> of Alexander’s </a:t>
            </a:r>
            <a:r>
              <a:rPr lang="en-US" b="1" i="1" dirty="0" err="1" smtClean="0">
                <a:solidFill>
                  <a:schemeClr val="bg1"/>
                </a:solidFill>
              </a:rPr>
              <a:t>aegyptophilia</a:t>
            </a:r>
            <a:r>
              <a:rPr lang="en-US" dirty="0" smtClean="0">
                <a:solidFill>
                  <a:schemeClr val="bg1"/>
                </a:solidFill>
              </a:rPr>
              <a:t>: </a:t>
            </a:r>
          </a:p>
          <a:p>
            <a:endParaRPr lang="en-US" dirty="0" smtClean="0">
              <a:solidFill>
                <a:schemeClr val="bg1"/>
              </a:solidFill>
            </a:endParaRPr>
          </a:p>
          <a:p>
            <a:r>
              <a:rPr lang="en-US" dirty="0" smtClean="0">
                <a:solidFill>
                  <a:schemeClr val="bg1"/>
                </a:solidFill>
              </a:rPr>
              <a:t>V. Ehrenberg, </a:t>
            </a:r>
            <a:r>
              <a:rPr lang="de-DE" i="1" dirty="0" smtClean="0">
                <a:solidFill>
                  <a:schemeClr val="bg1"/>
                </a:solidFill>
              </a:rPr>
              <a:t>Alexander </a:t>
            </a:r>
            <a:r>
              <a:rPr lang="de-DE" i="1" dirty="0">
                <a:solidFill>
                  <a:schemeClr val="bg1"/>
                </a:solidFill>
              </a:rPr>
              <a:t>und </a:t>
            </a:r>
            <a:r>
              <a:rPr lang="en-GB" i="1" dirty="0" smtClean="0">
                <a:solidFill>
                  <a:schemeClr val="bg1"/>
                </a:solidFill>
              </a:rPr>
              <a:t>Ä</a:t>
            </a:r>
            <a:r>
              <a:rPr lang="de-DE" i="1" dirty="0" err="1" smtClean="0">
                <a:solidFill>
                  <a:schemeClr val="bg1"/>
                </a:solidFill>
              </a:rPr>
              <a:t>gypten</a:t>
            </a:r>
            <a:r>
              <a:rPr lang="de-DE" dirty="0" smtClean="0">
                <a:solidFill>
                  <a:schemeClr val="bg1"/>
                </a:solidFill>
              </a:rPr>
              <a:t>, </a:t>
            </a:r>
            <a:r>
              <a:rPr lang="de-DE" dirty="0">
                <a:solidFill>
                  <a:schemeClr val="bg1"/>
                </a:solidFill>
              </a:rPr>
              <a:t>Leipzig, </a:t>
            </a:r>
            <a:r>
              <a:rPr lang="de-DE" dirty="0" smtClean="0">
                <a:solidFill>
                  <a:schemeClr val="bg1"/>
                </a:solidFill>
              </a:rPr>
              <a:t>1926; F. </a:t>
            </a:r>
            <a:r>
              <a:rPr lang="de-DE" dirty="0" err="1" smtClean="0">
                <a:solidFill>
                  <a:schemeClr val="bg1"/>
                </a:solidFill>
              </a:rPr>
              <a:t>Schachermeyer</a:t>
            </a:r>
            <a:r>
              <a:rPr lang="de-DE" dirty="0" smtClean="0">
                <a:solidFill>
                  <a:schemeClr val="bg1"/>
                </a:solidFill>
              </a:rPr>
              <a:t>, </a:t>
            </a:r>
            <a:r>
              <a:rPr lang="de-DE" i="1" dirty="0" smtClean="0">
                <a:solidFill>
                  <a:schemeClr val="bg1"/>
                </a:solidFill>
              </a:rPr>
              <a:t>Alexander </a:t>
            </a:r>
            <a:r>
              <a:rPr lang="de-DE" i="1" dirty="0">
                <a:solidFill>
                  <a:schemeClr val="bg1"/>
                </a:solidFill>
              </a:rPr>
              <a:t>der </a:t>
            </a:r>
            <a:r>
              <a:rPr lang="de-DE" i="1" dirty="0" err="1">
                <a:solidFill>
                  <a:schemeClr val="bg1"/>
                </a:solidFill>
              </a:rPr>
              <a:t>Grosse</a:t>
            </a:r>
            <a:r>
              <a:rPr lang="de-DE" i="1" dirty="0">
                <a:solidFill>
                  <a:schemeClr val="bg1"/>
                </a:solidFill>
              </a:rPr>
              <a:t>: Das Problem seiner </a:t>
            </a:r>
            <a:r>
              <a:rPr lang="de-DE" i="1" dirty="0" err="1">
                <a:solidFill>
                  <a:schemeClr val="bg1"/>
                </a:solidFill>
              </a:rPr>
              <a:t>Personlichkeit</a:t>
            </a:r>
            <a:r>
              <a:rPr lang="de-DE" i="1" dirty="0">
                <a:solidFill>
                  <a:schemeClr val="bg1"/>
                </a:solidFill>
              </a:rPr>
              <a:t> und seines </a:t>
            </a:r>
            <a:r>
              <a:rPr lang="de-DE" i="1" dirty="0" smtClean="0">
                <a:solidFill>
                  <a:schemeClr val="bg1"/>
                </a:solidFill>
              </a:rPr>
              <a:t>Wirkens</a:t>
            </a:r>
            <a:r>
              <a:rPr lang="de-DE" dirty="0" smtClean="0">
                <a:solidFill>
                  <a:schemeClr val="bg1"/>
                </a:solidFill>
              </a:rPr>
              <a:t>, Wien 1973: </a:t>
            </a:r>
          </a:p>
          <a:p>
            <a:pPr>
              <a:buFont typeface="Arial" pitchFamily="34" charset="0"/>
              <a:buChar char="•"/>
            </a:pPr>
            <a:r>
              <a:rPr lang="de-DE" dirty="0" smtClean="0">
                <a:solidFill>
                  <a:schemeClr val="bg1"/>
                </a:solidFill>
              </a:rPr>
              <a:t> </a:t>
            </a:r>
            <a:r>
              <a:rPr lang="de-DE" dirty="0" err="1" smtClean="0">
                <a:solidFill>
                  <a:schemeClr val="bg1"/>
                </a:solidFill>
              </a:rPr>
              <a:t>Egyptian</a:t>
            </a:r>
            <a:r>
              <a:rPr lang="de-DE" dirty="0" smtClean="0">
                <a:solidFill>
                  <a:schemeClr val="bg1"/>
                </a:solidFill>
              </a:rPr>
              <a:t> </a:t>
            </a:r>
            <a:r>
              <a:rPr lang="de-DE" dirty="0" err="1" smtClean="0">
                <a:solidFill>
                  <a:schemeClr val="bg1"/>
                </a:solidFill>
              </a:rPr>
              <a:t>enthusiasm</a:t>
            </a:r>
            <a:r>
              <a:rPr lang="de-DE" dirty="0" smtClean="0">
                <a:solidFill>
                  <a:schemeClr val="bg1"/>
                </a:solidFill>
              </a:rPr>
              <a:t> </a:t>
            </a:r>
            <a:r>
              <a:rPr lang="de-DE" dirty="0" err="1" smtClean="0">
                <a:solidFill>
                  <a:schemeClr val="bg1"/>
                </a:solidFill>
              </a:rPr>
              <a:t>towards</a:t>
            </a:r>
            <a:r>
              <a:rPr lang="de-DE" dirty="0" smtClean="0">
                <a:solidFill>
                  <a:schemeClr val="bg1"/>
                </a:solidFill>
              </a:rPr>
              <a:t> Alexander </a:t>
            </a:r>
            <a:r>
              <a:rPr lang="de-DE" dirty="0" err="1" smtClean="0">
                <a:solidFill>
                  <a:schemeClr val="bg1"/>
                </a:solidFill>
              </a:rPr>
              <a:t>as</a:t>
            </a:r>
            <a:r>
              <a:rPr lang="de-DE" dirty="0" smtClean="0">
                <a:solidFill>
                  <a:schemeClr val="bg1"/>
                </a:solidFill>
              </a:rPr>
              <a:t> </a:t>
            </a:r>
            <a:r>
              <a:rPr lang="de-DE" dirty="0" err="1" smtClean="0">
                <a:solidFill>
                  <a:schemeClr val="bg1"/>
                </a:solidFill>
              </a:rPr>
              <a:t>the</a:t>
            </a:r>
            <a:r>
              <a:rPr lang="de-DE" dirty="0" smtClean="0">
                <a:solidFill>
                  <a:schemeClr val="bg1"/>
                </a:solidFill>
              </a:rPr>
              <a:t> </a:t>
            </a:r>
            <a:r>
              <a:rPr lang="de-DE" dirty="0" err="1" smtClean="0">
                <a:solidFill>
                  <a:schemeClr val="bg1"/>
                </a:solidFill>
              </a:rPr>
              <a:t>liberator</a:t>
            </a:r>
            <a:r>
              <a:rPr lang="de-DE" dirty="0" smtClean="0">
                <a:solidFill>
                  <a:schemeClr val="bg1"/>
                </a:solidFill>
              </a:rPr>
              <a:t> </a:t>
            </a:r>
            <a:r>
              <a:rPr lang="de-DE" dirty="0" err="1" smtClean="0">
                <a:solidFill>
                  <a:schemeClr val="bg1"/>
                </a:solidFill>
              </a:rPr>
              <a:t>from</a:t>
            </a:r>
            <a:r>
              <a:rPr lang="de-DE" dirty="0" smtClean="0">
                <a:solidFill>
                  <a:schemeClr val="bg1"/>
                </a:solidFill>
              </a:rPr>
              <a:t> </a:t>
            </a:r>
            <a:r>
              <a:rPr lang="de-DE" dirty="0" err="1" smtClean="0">
                <a:solidFill>
                  <a:schemeClr val="bg1"/>
                </a:solidFill>
              </a:rPr>
              <a:t>the</a:t>
            </a:r>
            <a:r>
              <a:rPr lang="de-DE" dirty="0" smtClean="0">
                <a:solidFill>
                  <a:schemeClr val="bg1"/>
                </a:solidFill>
              </a:rPr>
              <a:t> </a:t>
            </a:r>
            <a:r>
              <a:rPr lang="de-DE" dirty="0" err="1" smtClean="0">
                <a:solidFill>
                  <a:schemeClr val="bg1"/>
                </a:solidFill>
              </a:rPr>
              <a:t>Persians</a:t>
            </a:r>
            <a:r>
              <a:rPr lang="de-DE" dirty="0" smtClean="0">
                <a:solidFill>
                  <a:schemeClr val="bg1"/>
                </a:solidFill>
              </a:rPr>
              <a:t>;</a:t>
            </a:r>
          </a:p>
          <a:p>
            <a:pPr>
              <a:buFont typeface="Arial" pitchFamily="34" charset="0"/>
              <a:buChar char="•"/>
            </a:pPr>
            <a:r>
              <a:rPr lang="de-DE" dirty="0" smtClean="0">
                <a:solidFill>
                  <a:schemeClr val="bg1"/>
                </a:solidFill>
              </a:rPr>
              <a:t> </a:t>
            </a:r>
            <a:r>
              <a:rPr lang="de-DE" dirty="0" err="1" smtClean="0">
                <a:solidFill>
                  <a:schemeClr val="bg1"/>
                </a:solidFill>
              </a:rPr>
              <a:t>Alexander‘s</a:t>
            </a:r>
            <a:r>
              <a:rPr lang="de-DE" dirty="0" smtClean="0">
                <a:solidFill>
                  <a:schemeClr val="bg1"/>
                </a:solidFill>
              </a:rPr>
              <a:t> real </a:t>
            </a:r>
            <a:r>
              <a:rPr lang="de-DE" dirty="0" err="1" smtClean="0">
                <a:solidFill>
                  <a:schemeClr val="bg1"/>
                </a:solidFill>
              </a:rPr>
              <a:t>benevolence</a:t>
            </a:r>
            <a:r>
              <a:rPr lang="de-DE" dirty="0" smtClean="0">
                <a:solidFill>
                  <a:schemeClr val="bg1"/>
                </a:solidFill>
              </a:rPr>
              <a:t> </a:t>
            </a:r>
            <a:r>
              <a:rPr lang="de-DE" dirty="0" err="1" smtClean="0">
                <a:solidFill>
                  <a:schemeClr val="bg1"/>
                </a:solidFill>
              </a:rPr>
              <a:t>towards</a:t>
            </a:r>
            <a:r>
              <a:rPr lang="de-DE" dirty="0" smtClean="0">
                <a:solidFill>
                  <a:schemeClr val="bg1"/>
                </a:solidFill>
              </a:rPr>
              <a:t> Egypt </a:t>
            </a:r>
            <a:r>
              <a:rPr lang="de-DE" dirty="0" err="1" smtClean="0">
                <a:solidFill>
                  <a:schemeClr val="bg1"/>
                </a:solidFill>
              </a:rPr>
              <a:t>and</a:t>
            </a:r>
            <a:r>
              <a:rPr lang="de-DE" dirty="0" smtClean="0">
                <a:solidFill>
                  <a:schemeClr val="bg1"/>
                </a:solidFill>
              </a:rPr>
              <a:t> </a:t>
            </a:r>
            <a:r>
              <a:rPr lang="de-DE" dirty="0" err="1" smtClean="0">
                <a:solidFill>
                  <a:schemeClr val="bg1"/>
                </a:solidFill>
              </a:rPr>
              <a:t>its</a:t>
            </a:r>
            <a:r>
              <a:rPr lang="de-DE" dirty="0" smtClean="0">
                <a:solidFill>
                  <a:schemeClr val="bg1"/>
                </a:solidFill>
              </a:rPr>
              <a:t> </a:t>
            </a:r>
            <a:r>
              <a:rPr lang="de-DE" dirty="0" err="1" smtClean="0">
                <a:solidFill>
                  <a:schemeClr val="bg1"/>
                </a:solidFill>
              </a:rPr>
              <a:t>religion</a:t>
            </a:r>
            <a:r>
              <a:rPr lang="de-DE" dirty="0" smtClean="0">
                <a:solidFill>
                  <a:schemeClr val="bg1"/>
                </a:solidFill>
              </a:rPr>
              <a:t>; </a:t>
            </a:r>
          </a:p>
          <a:p>
            <a:pPr>
              <a:buFont typeface="Arial" pitchFamily="34" charset="0"/>
              <a:buChar char="•"/>
            </a:pPr>
            <a:r>
              <a:rPr lang="de-DE" dirty="0" smtClean="0">
                <a:solidFill>
                  <a:schemeClr val="bg1"/>
                </a:solidFill>
              </a:rPr>
              <a:t> </a:t>
            </a:r>
            <a:r>
              <a:rPr lang="de-DE" dirty="0" err="1" smtClean="0">
                <a:solidFill>
                  <a:schemeClr val="bg1"/>
                </a:solidFill>
              </a:rPr>
              <a:t>his</a:t>
            </a:r>
            <a:r>
              <a:rPr lang="de-DE" dirty="0" smtClean="0">
                <a:solidFill>
                  <a:schemeClr val="bg1"/>
                </a:solidFill>
              </a:rPr>
              <a:t> </a:t>
            </a:r>
            <a:r>
              <a:rPr lang="de-DE" dirty="0" err="1" smtClean="0">
                <a:solidFill>
                  <a:schemeClr val="bg1"/>
                </a:solidFill>
              </a:rPr>
              <a:t>stay</a:t>
            </a:r>
            <a:r>
              <a:rPr lang="de-DE" dirty="0" smtClean="0">
                <a:solidFill>
                  <a:schemeClr val="bg1"/>
                </a:solidFill>
              </a:rPr>
              <a:t> in Egypt in 332-331 B.C. </a:t>
            </a:r>
            <a:r>
              <a:rPr lang="de-DE" dirty="0" err="1" smtClean="0">
                <a:solidFill>
                  <a:schemeClr val="bg1"/>
                </a:solidFill>
              </a:rPr>
              <a:t>as</a:t>
            </a:r>
            <a:r>
              <a:rPr lang="de-DE" dirty="0" smtClean="0">
                <a:solidFill>
                  <a:schemeClr val="bg1"/>
                </a:solidFill>
              </a:rPr>
              <a:t> a </a:t>
            </a:r>
            <a:r>
              <a:rPr lang="de-DE" dirty="0" err="1" smtClean="0">
                <a:solidFill>
                  <a:schemeClr val="bg1"/>
                </a:solidFill>
              </a:rPr>
              <a:t>matrix</a:t>
            </a:r>
            <a:r>
              <a:rPr lang="de-DE" dirty="0" smtClean="0">
                <a:solidFill>
                  <a:schemeClr val="bg1"/>
                </a:solidFill>
              </a:rPr>
              <a:t> </a:t>
            </a:r>
            <a:r>
              <a:rPr lang="de-DE" dirty="0" err="1" smtClean="0">
                <a:solidFill>
                  <a:schemeClr val="bg1"/>
                </a:solidFill>
              </a:rPr>
              <a:t>for</a:t>
            </a:r>
            <a:r>
              <a:rPr lang="de-DE" dirty="0" smtClean="0">
                <a:solidFill>
                  <a:schemeClr val="bg1"/>
                </a:solidFill>
              </a:rPr>
              <a:t> </a:t>
            </a:r>
            <a:r>
              <a:rPr lang="de-DE" dirty="0" err="1" smtClean="0">
                <a:solidFill>
                  <a:schemeClr val="bg1"/>
                </a:solidFill>
              </a:rPr>
              <a:t>the</a:t>
            </a:r>
            <a:r>
              <a:rPr lang="de-DE" dirty="0" smtClean="0">
                <a:solidFill>
                  <a:schemeClr val="bg1"/>
                </a:solidFill>
              </a:rPr>
              <a:t> eventual </a:t>
            </a:r>
            <a:r>
              <a:rPr lang="de-DE" dirty="0" err="1" smtClean="0">
                <a:solidFill>
                  <a:schemeClr val="bg1"/>
                </a:solidFill>
              </a:rPr>
              <a:t>Greek-Oriental</a:t>
            </a:r>
            <a:r>
              <a:rPr lang="de-DE" dirty="0" smtClean="0">
                <a:solidFill>
                  <a:schemeClr val="bg1"/>
                </a:solidFill>
              </a:rPr>
              <a:t> </a:t>
            </a:r>
            <a:r>
              <a:rPr lang="de-DE" dirty="0" err="1" smtClean="0">
                <a:solidFill>
                  <a:schemeClr val="bg1"/>
                </a:solidFill>
              </a:rPr>
              <a:t>synthesis</a:t>
            </a:r>
            <a:r>
              <a:rPr lang="de-DE" dirty="0" smtClean="0">
                <a:solidFill>
                  <a:schemeClr val="bg1"/>
                </a:solidFill>
              </a:rPr>
              <a:t> </a:t>
            </a:r>
            <a:r>
              <a:rPr lang="de-DE" dirty="0" err="1" smtClean="0">
                <a:solidFill>
                  <a:schemeClr val="bg1"/>
                </a:solidFill>
              </a:rPr>
              <a:t>carried</a:t>
            </a:r>
            <a:r>
              <a:rPr lang="de-DE" dirty="0" smtClean="0">
                <a:solidFill>
                  <a:schemeClr val="bg1"/>
                </a:solidFill>
              </a:rPr>
              <a:t> out in </a:t>
            </a:r>
            <a:r>
              <a:rPr lang="de-DE" dirty="0" err="1" smtClean="0">
                <a:solidFill>
                  <a:schemeClr val="bg1"/>
                </a:solidFill>
              </a:rPr>
              <a:t>his</a:t>
            </a:r>
            <a:r>
              <a:rPr lang="de-DE" dirty="0" smtClean="0">
                <a:solidFill>
                  <a:schemeClr val="bg1"/>
                </a:solidFill>
              </a:rPr>
              <a:t> </a:t>
            </a:r>
            <a:r>
              <a:rPr lang="de-DE" dirty="0" err="1" smtClean="0">
                <a:solidFill>
                  <a:schemeClr val="bg1"/>
                </a:solidFill>
              </a:rPr>
              <a:t>empire</a:t>
            </a:r>
            <a:endParaRPr lang="de-DE" dirty="0" smtClean="0">
              <a:solidFill>
                <a:schemeClr val="bg1"/>
              </a:solidFill>
            </a:endParaRPr>
          </a:p>
          <a:p>
            <a:pPr>
              <a:buFont typeface="Arial" pitchFamily="34" charset="0"/>
              <a:buChar char="•"/>
            </a:pPr>
            <a:endParaRPr lang="de-DE" dirty="0">
              <a:solidFill>
                <a:schemeClr val="bg1"/>
              </a:solidFill>
            </a:endParaRPr>
          </a:p>
          <a:p>
            <a:endParaRPr lang="de-DE" dirty="0" smtClean="0">
              <a:solidFill>
                <a:schemeClr val="bg1"/>
              </a:solidFill>
            </a:endParaRPr>
          </a:p>
          <a:p>
            <a:r>
              <a:rPr lang="de-DE" dirty="0" err="1" smtClean="0">
                <a:solidFill>
                  <a:schemeClr val="bg1"/>
                </a:solidFill>
              </a:rPr>
              <a:t>Criticism</a:t>
            </a:r>
            <a:r>
              <a:rPr lang="de-DE" dirty="0" smtClean="0">
                <a:solidFill>
                  <a:schemeClr val="bg1"/>
                </a:solidFill>
              </a:rPr>
              <a:t>:</a:t>
            </a:r>
          </a:p>
          <a:p>
            <a:pPr>
              <a:buFont typeface="Arial" pitchFamily="34" charset="0"/>
              <a:buChar char="•"/>
            </a:pPr>
            <a:r>
              <a:rPr lang="en-US" dirty="0" smtClean="0">
                <a:solidFill>
                  <a:schemeClr val="bg1"/>
                </a:solidFill>
              </a:rPr>
              <a:t> W. Tarn, ‘Alexander's Deification’, in: </a:t>
            </a:r>
            <a:r>
              <a:rPr lang="en-US" i="1" dirty="0" smtClean="0">
                <a:solidFill>
                  <a:schemeClr val="bg1"/>
                </a:solidFill>
              </a:rPr>
              <a:t>Alexander the Great</a:t>
            </a:r>
            <a:r>
              <a:rPr lang="en-US" dirty="0" smtClean="0">
                <a:solidFill>
                  <a:schemeClr val="bg1"/>
                </a:solidFill>
              </a:rPr>
              <a:t>, Cambridge 1948, vol. 2, 347—358</a:t>
            </a:r>
            <a:r>
              <a:rPr lang="de-DE" dirty="0" smtClean="0">
                <a:solidFill>
                  <a:schemeClr val="bg1"/>
                </a:solidFill>
              </a:rPr>
              <a:t>: </a:t>
            </a:r>
            <a:r>
              <a:rPr lang="de-DE" dirty="0" err="1" smtClean="0">
                <a:solidFill>
                  <a:schemeClr val="bg1"/>
                </a:solidFill>
              </a:rPr>
              <a:t>critical</a:t>
            </a:r>
            <a:r>
              <a:rPr lang="de-DE" dirty="0" smtClean="0">
                <a:solidFill>
                  <a:schemeClr val="bg1"/>
                </a:solidFill>
              </a:rPr>
              <a:t> </a:t>
            </a:r>
            <a:r>
              <a:rPr lang="de-DE" dirty="0" err="1" smtClean="0">
                <a:solidFill>
                  <a:schemeClr val="bg1"/>
                </a:solidFill>
              </a:rPr>
              <a:t>opinion</a:t>
            </a:r>
            <a:r>
              <a:rPr lang="de-DE" dirty="0" smtClean="0">
                <a:solidFill>
                  <a:schemeClr val="bg1"/>
                </a:solidFill>
              </a:rPr>
              <a:t> </a:t>
            </a:r>
            <a:r>
              <a:rPr lang="de-DE" dirty="0" err="1" smtClean="0">
                <a:solidFill>
                  <a:schemeClr val="bg1"/>
                </a:solidFill>
              </a:rPr>
              <a:t>concerning</a:t>
            </a:r>
            <a:r>
              <a:rPr lang="de-DE" dirty="0" smtClean="0">
                <a:solidFill>
                  <a:schemeClr val="bg1"/>
                </a:solidFill>
              </a:rPr>
              <a:t> </a:t>
            </a:r>
            <a:r>
              <a:rPr lang="de-DE" dirty="0" err="1" smtClean="0">
                <a:solidFill>
                  <a:schemeClr val="bg1"/>
                </a:solidFill>
              </a:rPr>
              <a:t>the</a:t>
            </a:r>
            <a:r>
              <a:rPr lang="de-DE" dirty="0" smtClean="0">
                <a:solidFill>
                  <a:schemeClr val="bg1"/>
                </a:solidFill>
              </a:rPr>
              <a:t> </a:t>
            </a:r>
            <a:r>
              <a:rPr lang="de-DE" dirty="0" err="1" smtClean="0">
                <a:solidFill>
                  <a:schemeClr val="bg1"/>
                </a:solidFill>
              </a:rPr>
              <a:t>importance</a:t>
            </a:r>
            <a:r>
              <a:rPr lang="de-DE" dirty="0" smtClean="0">
                <a:solidFill>
                  <a:schemeClr val="bg1"/>
                </a:solidFill>
              </a:rPr>
              <a:t> </a:t>
            </a:r>
            <a:r>
              <a:rPr lang="de-DE" dirty="0" err="1" smtClean="0">
                <a:solidFill>
                  <a:schemeClr val="bg1"/>
                </a:solidFill>
              </a:rPr>
              <a:t>of</a:t>
            </a:r>
            <a:r>
              <a:rPr lang="de-DE" dirty="0" smtClean="0">
                <a:solidFill>
                  <a:schemeClr val="bg1"/>
                </a:solidFill>
              </a:rPr>
              <a:t> </a:t>
            </a:r>
            <a:r>
              <a:rPr lang="de-DE" dirty="0" err="1" smtClean="0">
                <a:solidFill>
                  <a:schemeClr val="bg1"/>
                </a:solidFill>
              </a:rPr>
              <a:t>the</a:t>
            </a:r>
            <a:r>
              <a:rPr lang="de-DE" dirty="0" smtClean="0">
                <a:solidFill>
                  <a:schemeClr val="bg1"/>
                </a:solidFill>
              </a:rPr>
              <a:t> </a:t>
            </a:r>
            <a:r>
              <a:rPr lang="de-DE" dirty="0" err="1" smtClean="0">
                <a:solidFill>
                  <a:schemeClr val="bg1"/>
                </a:solidFill>
              </a:rPr>
              <a:t>Egyptian</a:t>
            </a:r>
            <a:r>
              <a:rPr lang="de-DE" dirty="0" smtClean="0">
                <a:solidFill>
                  <a:schemeClr val="bg1"/>
                </a:solidFill>
              </a:rPr>
              <a:t> </a:t>
            </a:r>
            <a:r>
              <a:rPr lang="de-DE" dirty="0" err="1" smtClean="0">
                <a:solidFill>
                  <a:schemeClr val="bg1"/>
                </a:solidFill>
              </a:rPr>
              <a:t>background</a:t>
            </a:r>
            <a:r>
              <a:rPr lang="de-DE" dirty="0" smtClean="0">
                <a:solidFill>
                  <a:schemeClr val="bg1"/>
                </a:solidFill>
              </a:rPr>
              <a:t> in </a:t>
            </a:r>
            <a:r>
              <a:rPr lang="de-DE" dirty="0" err="1" smtClean="0">
                <a:solidFill>
                  <a:schemeClr val="bg1"/>
                </a:solidFill>
              </a:rPr>
              <a:t>Alexander‘s</a:t>
            </a:r>
            <a:r>
              <a:rPr lang="de-DE" dirty="0" smtClean="0">
                <a:solidFill>
                  <a:schemeClr val="bg1"/>
                </a:solidFill>
              </a:rPr>
              <a:t> royal </a:t>
            </a:r>
            <a:r>
              <a:rPr lang="de-DE" dirty="0" err="1" smtClean="0">
                <a:solidFill>
                  <a:schemeClr val="bg1"/>
                </a:solidFill>
              </a:rPr>
              <a:t>cult</a:t>
            </a:r>
            <a:r>
              <a:rPr lang="de-DE" dirty="0" smtClean="0">
                <a:solidFill>
                  <a:schemeClr val="bg1"/>
                </a:solidFill>
              </a:rPr>
              <a:t>;</a:t>
            </a:r>
          </a:p>
          <a:p>
            <a:pPr>
              <a:buFont typeface="Arial" pitchFamily="34" charset="0"/>
              <a:buChar char="•"/>
            </a:pPr>
            <a:r>
              <a:rPr lang="de-DE" dirty="0" smtClean="0">
                <a:solidFill>
                  <a:schemeClr val="bg1"/>
                </a:solidFill>
              </a:rPr>
              <a:t> S. </a:t>
            </a:r>
            <a:r>
              <a:rPr lang="de-DE" dirty="0" err="1" smtClean="0">
                <a:solidFill>
                  <a:schemeClr val="bg1"/>
                </a:solidFill>
              </a:rPr>
              <a:t>Burstein</a:t>
            </a:r>
            <a:r>
              <a:rPr lang="de-DE" dirty="0" smtClean="0">
                <a:solidFill>
                  <a:schemeClr val="bg1"/>
                </a:solidFill>
              </a:rPr>
              <a:t>, </a:t>
            </a:r>
            <a:r>
              <a:rPr lang="en-US" dirty="0" smtClean="0">
                <a:solidFill>
                  <a:schemeClr val="bg1"/>
                </a:solidFill>
              </a:rPr>
              <a:t>‘Pharaoh Alexander: A Scholarly Myth’, </a:t>
            </a:r>
            <a:r>
              <a:rPr lang="en-US" i="1" dirty="0" smtClean="0">
                <a:solidFill>
                  <a:schemeClr val="bg1"/>
                </a:solidFill>
              </a:rPr>
              <a:t>AS</a:t>
            </a:r>
            <a:r>
              <a:rPr lang="en-US" dirty="0" smtClean="0">
                <a:solidFill>
                  <a:schemeClr val="bg1"/>
                </a:solidFill>
              </a:rPr>
              <a:t> 22 (1991), 139—145: Alexander’s monuments in Egypt do not show his recognition as a Pharaoh to be </a:t>
            </a:r>
            <a:r>
              <a:rPr lang="en-US" dirty="0" err="1" smtClean="0">
                <a:solidFill>
                  <a:schemeClr val="bg1"/>
                </a:solidFill>
              </a:rPr>
              <a:t>smth</a:t>
            </a:r>
            <a:r>
              <a:rPr lang="en-US" dirty="0" smtClean="0">
                <a:solidFill>
                  <a:schemeClr val="bg1"/>
                </a:solidFill>
              </a:rPr>
              <a:t> more that a formality needed to the priests to ‘fill a vacancy’ of sacral ruler capable of performing ritual</a:t>
            </a:r>
          </a:p>
          <a:p>
            <a:pPr>
              <a:buFont typeface="Arial" pitchFamily="34" charset="0"/>
              <a:buChar char="•"/>
            </a:pPr>
            <a:endParaRPr lang="en-US" dirty="0">
              <a:solidFill>
                <a:schemeClr val="bg1"/>
              </a:solidFill>
            </a:endParaRPr>
          </a:p>
          <a:p>
            <a:r>
              <a:rPr lang="en-US" dirty="0" smtClean="0">
                <a:solidFill>
                  <a:schemeClr val="bg1"/>
                </a:solidFill>
              </a:rPr>
              <a:t>Summing-up: any view on the attitude between Alexander and his successors, on one side, and the Egyptians, on the other side, needs to be supported with an analysis of vast Egyptian material – still absent in historiography </a:t>
            </a:r>
            <a:endParaRPr lang="de-DE"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784976" cy="4801314"/>
          </a:xfrm>
          <a:prstGeom prst="rect">
            <a:avLst/>
          </a:prstGeom>
          <a:noFill/>
        </p:spPr>
        <p:txBody>
          <a:bodyPr wrap="square" rtlCol="0">
            <a:spAutoFit/>
          </a:bodyPr>
          <a:lstStyle/>
          <a:p>
            <a:r>
              <a:rPr lang="en-US" b="1" dirty="0" smtClean="0">
                <a:solidFill>
                  <a:schemeClr val="bg1"/>
                </a:solidFill>
              </a:rPr>
              <a:t>Egyptian enthusiasm concerning the advent of Alexander:</a:t>
            </a:r>
          </a:p>
          <a:p>
            <a:endParaRPr lang="en-US" dirty="0">
              <a:solidFill>
                <a:schemeClr val="bg1"/>
              </a:solidFill>
            </a:endParaRPr>
          </a:p>
          <a:p>
            <a:r>
              <a:rPr lang="en-US" i="1" dirty="0" err="1" smtClean="0">
                <a:solidFill>
                  <a:schemeClr val="bg1"/>
                </a:solidFill>
              </a:rPr>
              <a:t>Diod</a:t>
            </a:r>
            <a:r>
              <a:rPr lang="en-US" i="1" dirty="0" smtClean="0">
                <a:solidFill>
                  <a:schemeClr val="bg1"/>
                </a:solidFill>
              </a:rPr>
              <a:t>. </a:t>
            </a:r>
            <a:r>
              <a:rPr lang="en-US" dirty="0" smtClean="0">
                <a:solidFill>
                  <a:schemeClr val="bg1"/>
                </a:solidFill>
              </a:rPr>
              <a:t>XVII.49.2: For since the Persians had committed impieties against the temples and had governed harshly, the Egyptians welcomed the Macedonians.</a:t>
            </a:r>
          </a:p>
          <a:p>
            <a:endParaRPr lang="en-US" i="1" dirty="0" smtClean="0">
              <a:solidFill>
                <a:schemeClr val="bg1"/>
              </a:solidFill>
            </a:endParaRPr>
          </a:p>
          <a:p>
            <a:r>
              <a:rPr lang="en-US" i="1" dirty="0" smtClean="0">
                <a:solidFill>
                  <a:schemeClr val="bg1"/>
                </a:solidFill>
              </a:rPr>
              <a:t>Curt</a:t>
            </a:r>
            <a:r>
              <a:rPr lang="en-US" dirty="0" smtClean="0">
                <a:solidFill>
                  <a:schemeClr val="bg1"/>
                </a:solidFill>
              </a:rPr>
              <a:t>. IV. 7.1—2: The Egyptians, hostile of old to the power of the Persians—for they believed that they had been governed avariciously  and arrogantly—had taken courage at the prospect of Alexander's coming, since they had welcomed even </a:t>
            </a:r>
            <a:r>
              <a:rPr lang="en-US" dirty="0" err="1" smtClean="0">
                <a:solidFill>
                  <a:schemeClr val="bg1"/>
                </a:solidFill>
              </a:rPr>
              <a:t>Amyntas</a:t>
            </a:r>
            <a:r>
              <a:rPr lang="en-US" dirty="0" smtClean="0">
                <a:solidFill>
                  <a:schemeClr val="bg1"/>
                </a:solidFill>
              </a:rPr>
              <a:t>, although a deserter coming with authority depending on </a:t>
            </a:r>
            <a:r>
              <a:rPr lang="en-US" dirty="0" err="1" smtClean="0">
                <a:solidFill>
                  <a:schemeClr val="bg1"/>
                </a:solidFill>
              </a:rPr>
              <a:t>favour</a:t>
            </a:r>
            <a:r>
              <a:rPr lang="en-US" dirty="0" smtClean="0">
                <a:solidFill>
                  <a:schemeClr val="bg1"/>
                </a:solidFill>
              </a:rPr>
              <a:t>. Therefore a vast multitude of them had assembled at </a:t>
            </a:r>
            <a:r>
              <a:rPr lang="en-US" dirty="0" err="1" smtClean="0">
                <a:solidFill>
                  <a:schemeClr val="bg1"/>
                </a:solidFill>
              </a:rPr>
              <a:t>Pelusium</a:t>
            </a:r>
            <a:r>
              <a:rPr lang="en-US" dirty="0" smtClean="0">
                <a:solidFill>
                  <a:schemeClr val="bg1"/>
                </a:solidFill>
              </a:rPr>
              <a:t>, where they thought that Alexander would enter the country.</a:t>
            </a:r>
          </a:p>
          <a:p>
            <a:endParaRPr lang="en-US" dirty="0">
              <a:solidFill>
                <a:schemeClr val="bg1"/>
              </a:solidFill>
            </a:endParaRPr>
          </a:p>
          <a:p>
            <a:r>
              <a:rPr lang="en-US" dirty="0" smtClean="0">
                <a:solidFill>
                  <a:schemeClr val="bg1"/>
                </a:solidFill>
              </a:rPr>
              <a:t>Corroborations: </a:t>
            </a:r>
          </a:p>
          <a:p>
            <a:pPr>
              <a:buFont typeface="Arial" pitchFamily="34" charset="0"/>
              <a:buChar char="•"/>
            </a:pPr>
            <a:r>
              <a:rPr lang="en-US" dirty="0" smtClean="0">
                <a:solidFill>
                  <a:schemeClr val="bg1"/>
                </a:solidFill>
              </a:rPr>
              <a:t> the very fact of </a:t>
            </a:r>
            <a:r>
              <a:rPr lang="en-US" dirty="0" err="1" smtClean="0">
                <a:solidFill>
                  <a:schemeClr val="bg1"/>
                </a:solidFill>
              </a:rPr>
              <a:t>Pelusium’s</a:t>
            </a:r>
            <a:r>
              <a:rPr lang="en-US" dirty="0" smtClean="0">
                <a:solidFill>
                  <a:schemeClr val="bg1"/>
                </a:solidFill>
              </a:rPr>
              <a:t> capitulation probably backed not only with Persians’ reluctance to defend it but also with Egyptians’ expectations concerning the advent of Alexander;</a:t>
            </a:r>
          </a:p>
          <a:p>
            <a:pPr>
              <a:buFont typeface="Arial" pitchFamily="34" charset="0"/>
              <a:buChar char="•"/>
            </a:pPr>
            <a:r>
              <a:rPr lang="en-US" dirty="0">
                <a:solidFill>
                  <a:schemeClr val="bg1"/>
                </a:solidFill>
              </a:rPr>
              <a:t> </a:t>
            </a:r>
            <a:r>
              <a:rPr lang="en-US" dirty="0" smtClean="0">
                <a:solidFill>
                  <a:schemeClr val="bg1"/>
                </a:solidFill>
              </a:rPr>
              <a:t>Horus’ name of Alexander in the shrine of sacred bark at Luxor (the first month of his Year 1 in Egypt, i.e. November-December 332 B.C., immediately after his entrance in the country:</a:t>
            </a:r>
          </a:p>
          <a:p>
            <a:r>
              <a:rPr lang="en-US" i="1" dirty="0" err="1" smtClean="0">
                <a:solidFill>
                  <a:schemeClr val="bg1"/>
                </a:solidFill>
              </a:rPr>
              <a:t>mk-Kmt</a:t>
            </a:r>
            <a:r>
              <a:rPr lang="en-US" dirty="0" smtClean="0">
                <a:solidFill>
                  <a:schemeClr val="bg1"/>
                </a:solidFill>
              </a:rPr>
              <a:t> “Defender of Egypt”</a:t>
            </a:r>
            <a:endParaRPr lang="ru-RU"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856984" cy="6186309"/>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Alexander’s efforts to legitimate himself in Egypt as a sacral king:</a:t>
            </a:r>
          </a:p>
          <a:p>
            <a:endParaRPr lang="en-US" dirty="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performing rites in Egypt (</a:t>
            </a:r>
            <a:r>
              <a:rPr lang="ru-RU" i="1" dirty="0" err="1">
                <a:solidFill>
                  <a:schemeClr val="bg1"/>
                </a:solidFill>
                <a:effectLst>
                  <a:outerShdw blurRad="38100" dist="38100" dir="2700000" algn="tl">
                    <a:srgbClr val="000000">
                      <a:alpha val="43137"/>
                    </a:srgbClr>
                  </a:outerShdw>
                </a:effectLst>
              </a:rPr>
              <a:t>Arr</a:t>
            </a:r>
            <a:r>
              <a:rPr lang="ru-RU" dirty="0">
                <a:solidFill>
                  <a:schemeClr val="bg1"/>
                </a:solidFill>
                <a:effectLst>
                  <a:outerShdw blurRad="38100" dist="38100" dir="2700000" algn="tl">
                    <a:srgbClr val="000000">
                      <a:alpha val="43137"/>
                    </a:srgbClr>
                  </a:outerShdw>
                </a:effectLst>
              </a:rPr>
              <a:t>. </a:t>
            </a:r>
            <a:r>
              <a:rPr lang="en-US" dirty="0" err="1">
                <a:solidFill>
                  <a:schemeClr val="bg1"/>
                </a:solidFill>
                <a:effectLst>
                  <a:outerShdw blurRad="38100" dist="38100" dir="2700000" algn="tl">
                    <a:srgbClr val="000000">
                      <a:alpha val="43137"/>
                    </a:srgbClr>
                  </a:outerShdw>
                </a:effectLst>
              </a:rPr>
              <a:t>Anab</a:t>
            </a:r>
            <a:r>
              <a:rPr lang="ru-RU"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III</a:t>
            </a:r>
            <a:r>
              <a:rPr lang="ru-RU" dirty="0" smtClean="0">
                <a:solidFill>
                  <a:schemeClr val="bg1"/>
                </a:solidFill>
                <a:effectLst>
                  <a:outerShdw blurRad="38100" dist="38100" dir="2700000" algn="tl">
                    <a:srgbClr val="000000">
                      <a:alpha val="43137"/>
                    </a:srgbClr>
                  </a:outerShdw>
                </a:effectLst>
              </a:rPr>
              <a:t>.1.4</a:t>
            </a:r>
            <a:r>
              <a:rPr lang="en-US" dirty="0" smtClean="0">
                <a:solidFill>
                  <a:schemeClr val="bg1"/>
                </a:solidFill>
                <a:effectLst>
                  <a:outerShdw blurRad="38100" dist="38100" dir="2700000" algn="tl">
                    <a:srgbClr val="000000">
                      <a:alpha val="43137"/>
                    </a:srgbClr>
                  </a:outerShdw>
                </a:effectLst>
              </a:rPr>
              <a:t>: participating in a rite of the </a:t>
            </a:r>
            <a:r>
              <a:rPr lang="en-US" dirty="0" err="1" smtClean="0">
                <a:solidFill>
                  <a:schemeClr val="bg1"/>
                </a:solidFill>
                <a:effectLst>
                  <a:outerShdw blurRad="38100" dist="38100" dir="2700000" algn="tl">
                    <a:srgbClr val="000000">
                      <a:alpha val="43137"/>
                    </a:srgbClr>
                  </a:outerShdw>
                </a:effectLst>
              </a:rPr>
              <a:t>Apis</a:t>
            </a:r>
            <a:r>
              <a:rPr lang="en-US" dirty="0" smtClean="0">
                <a:solidFill>
                  <a:schemeClr val="bg1"/>
                </a:solidFill>
                <a:effectLst>
                  <a:outerShdw blurRad="38100" dist="38100" dir="2700000" algn="tl">
                    <a:srgbClr val="000000">
                      <a:alpha val="43137"/>
                    </a:srgbClr>
                  </a:outerShdw>
                </a:effectLst>
              </a:rPr>
              <a:t> bull in Memphis ca. late 332 B.C.; cf. </a:t>
            </a:r>
            <a:r>
              <a:rPr lang="en-US" i="1" dirty="0" err="1">
                <a:solidFill>
                  <a:schemeClr val="bg1"/>
                </a:solidFill>
                <a:effectLst>
                  <a:outerShdw blurRad="38100" dist="38100" dir="2700000" algn="tl">
                    <a:srgbClr val="000000">
                      <a:alpha val="43137"/>
                    </a:srgbClr>
                  </a:outerShdw>
                </a:effectLst>
              </a:rPr>
              <a:t>Nigidius</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Figulus</a:t>
            </a:r>
            <a:r>
              <a:rPr lang="ru-RU"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De </a:t>
            </a:r>
            <a:r>
              <a:rPr lang="en-US" dirty="0" err="1" smtClean="0">
                <a:solidFill>
                  <a:schemeClr val="bg1"/>
                </a:solidFill>
                <a:effectLst>
                  <a:outerShdw blurRad="38100" dist="38100" dir="2700000" algn="tl">
                    <a:srgbClr val="000000">
                      <a:alpha val="43137"/>
                    </a:srgbClr>
                  </a:outerShdw>
                </a:effectLst>
              </a:rPr>
              <a:t>Sphaera</a:t>
            </a:r>
            <a:r>
              <a:rPr lang="en-US" dirty="0" smtClean="0">
                <a:solidFill>
                  <a:schemeClr val="bg1"/>
                </a:solidFill>
                <a:effectLst>
                  <a:outerShdw blurRad="38100" dist="38100" dir="2700000" algn="tl">
                    <a:srgbClr val="000000">
                      <a:alpha val="43137"/>
                    </a:srgbClr>
                  </a:outerShdw>
                </a:effectLst>
              </a:rPr>
              <a:t>.</a:t>
            </a:r>
            <a:r>
              <a:rPr lang="ru-RU" dirty="0" smtClean="0">
                <a:solidFill>
                  <a:schemeClr val="bg1"/>
                </a:solidFill>
                <a:effectLst>
                  <a:outerShdw blurRad="38100" dist="38100" dir="2700000" algn="tl">
                    <a:srgbClr val="000000">
                      <a:alpha val="43137"/>
                    </a:srgbClr>
                  </a:outerShdw>
                </a:effectLst>
              </a:rPr>
              <a:t> 98</a:t>
            </a:r>
            <a:r>
              <a:rPr lang="en-US" dirty="0" smtClean="0">
                <a:solidFill>
                  <a:schemeClr val="bg1"/>
                </a:solidFill>
                <a:effectLst>
                  <a:outerShdw blurRad="38100" dist="38100" dir="2700000" algn="tl">
                    <a:srgbClr val="000000">
                      <a:alpha val="43137"/>
                    </a:srgbClr>
                  </a:outerShdw>
                </a:effectLst>
              </a:rPr>
              <a:t>: role of a rite involving </a:t>
            </a:r>
            <a:r>
              <a:rPr lang="en-US" dirty="0" err="1" smtClean="0">
                <a:solidFill>
                  <a:schemeClr val="bg1"/>
                </a:solidFill>
                <a:effectLst>
                  <a:outerShdw blurRad="38100" dist="38100" dir="2700000" algn="tl">
                    <a:srgbClr val="000000">
                      <a:alpha val="43137"/>
                    </a:srgbClr>
                  </a:outerShdw>
                </a:effectLst>
              </a:rPr>
              <a:t>Apis</a:t>
            </a:r>
            <a:r>
              <a:rPr lang="en-US" dirty="0" smtClean="0">
                <a:solidFill>
                  <a:schemeClr val="bg1"/>
                </a:solidFill>
                <a:effectLst>
                  <a:outerShdw blurRad="38100" dist="38100" dir="2700000" algn="tl">
                    <a:srgbClr val="000000">
                      <a:alpha val="43137"/>
                    </a:srgbClr>
                  </a:outerShdw>
                </a:effectLst>
              </a:rPr>
              <a:t> in the Egyptian coronation ritual; </a:t>
            </a:r>
            <a:r>
              <a:rPr lang="ru-RU" dirty="0" err="1">
                <a:solidFill>
                  <a:schemeClr val="bg1"/>
                </a:solidFill>
                <a:effectLst>
                  <a:outerShdw blurRad="38100" dist="38100" dir="2700000" algn="tl">
                    <a:srgbClr val="000000">
                      <a:alpha val="43137"/>
                    </a:srgbClr>
                  </a:outerShdw>
                </a:effectLst>
              </a:rPr>
              <a:t>Hist</a:t>
            </a:r>
            <a:r>
              <a:rPr lang="ru-RU"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Alex</a:t>
            </a:r>
            <a:r>
              <a:rPr lang="ru-RU" dirty="0">
                <a:solidFill>
                  <a:schemeClr val="bg1"/>
                </a:solidFill>
                <a:effectLst>
                  <a:outerShdw blurRad="38100" dist="38100" dir="2700000" algn="tl">
                    <a:srgbClr val="000000">
                      <a:alpha val="43137"/>
                    </a:srgbClr>
                  </a:outerShdw>
                </a:effectLst>
              </a:rPr>
              <a:t>. </a:t>
            </a:r>
            <a:r>
              <a:rPr lang="en-US" dirty="0" err="1">
                <a:solidFill>
                  <a:schemeClr val="bg1"/>
                </a:solidFill>
                <a:effectLst>
                  <a:outerShdw blurRad="38100" dist="38100" dir="2700000" algn="tl">
                    <a:srgbClr val="000000">
                      <a:alpha val="43137"/>
                    </a:srgbClr>
                  </a:outerShdw>
                </a:effectLst>
              </a:rPr>
              <a:t>Magni</a:t>
            </a:r>
            <a:r>
              <a:rPr lang="ru-RU"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A</a:t>
            </a:r>
            <a:r>
              <a:rPr lang="ru-RU"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I</a:t>
            </a:r>
            <a:r>
              <a:rPr lang="ru-RU" dirty="0" smtClean="0">
                <a:solidFill>
                  <a:schemeClr val="bg1"/>
                </a:solidFill>
                <a:effectLst>
                  <a:outerShdw blurRad="38100" dist="38100" dir="2700000" algn="tl">
                    <a:srgbClr val="000000">
                      <a:alpha val="43137"/>
                    </a:srgbClr>
                  </a:outerShdw>
                </a:effectLst>
              </a:rPr>
              <a:t>.34.2</a:t>
            </a:r>
            <a:r>
              <a:rPr lang="en-US" dirty="0" smtClean="0">
                <a:solidFill>
                  <a:schemeClr val="bg1"/>
                </a:solidFill>
                <a:effectLst>
                  <a:outerShdw blurRad="38100" dist="38100" dir="2700000" algn="tl">
                    <a:srgbClr val="000000">
                      <a:alpha val="43137"/>
                    </a:srgbClr>
                  </a:outerShdw>
                </a:effectLst>
              </a:rPr>
              <a:t>: Alexander undergoing coronation at Memphis); </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effectLst>
                  <a:outerShdw blurRad="38100" dist="38100" dir="2700000" algn="tl">
                    <a:srgbClr val="000000">
                      <a:alpha val="43137"/>
                    </a:srgbClr>
                  </a:outerShdw>
                </a:effectLst>
              </a:rPr>
              <a:t>titularies</a:t>
            </a:r>
            <a:r>
              <a:rPr lang="en-US" dirty="0" smtClean="0">
                <a:solidFill>
                  <a:schemeClr val="bg1"/>
                </a:solidFill>
                <a:effectLst>
                  <a:outerShdw blurRad="38100" dist="38100" dir="2700000" algn="tl">
                    <a:srgbClr val="000000">
                      <a:alpha val="43137"/>
                    </a:srgbClr>
                  </a:outerShdw>
                </a:effectLst>
              </a:rPr>
              <a:t> compiled in 332-331 B.C., with accent on struggle with Persians (Horus’ names </a:t>
            </a:r>
            <a:r>
              <a:rPr lang="en-US" i="1" dirty="0" err="1" smtClean="0">
                <a:solidFill>
                  <a:schemeClr val="bg1"/>
                </a:solidFill>
                <a:effectLst>
                  <a:outerShdw blurRad="38100" dist="38100" dir="2700000" algn="tl">
                    <a:srgbClr val="000000">
                      <a:alpha val="43137"/>
                    </a:srgbClr>
                  </a:outerShdw>
                </a:effectLst>
              </a:rPr>
              <a:t>mk-Kmt</a:t>
            </a:r>
            <a:r>
              <a:rPr lang="en-US" dirty="0" smtClean="0">
                <a:solidFill>
                  <a:schemeClr val="bg1"/>
                </a:solidFill>
                <a:effectLst>
                  <a:outerShdw blurRad="38100" dist="38100" dir="2700000" algn="tl">
                    <a:srgbClr val="000000">
                      <a:alpha val="43137"/>
                    </a:srgbClr>
                  </a:outerShdw>
                </a:effectLst>
              </a:rPr>
              <a:t> “Defender of Egypt” </a:t>
            </a:r>
            <a:r>
              <a:rPr lang="en-US" i="1" dirty="0" err="1" smtClean="0">
                <a:solidFill>
                  <a:schemeClr val="bg1"/>
                </a:solidFill>
                <a:effectLst>
                  <a:outerShdw blurRad="38100" dist="38100" dir="2700000" algn="tl">
                    <a:srgbClr val="000000">
                      <a:alpha val="43137"/>
                    </a:srgbClr>
                  </a:outerShdw>
                </a:effectLst>
              </a:rPr>
              <a:t>ḥqʒ</a:t>
            </a:r>
            <a:r>
              <a:rPr lang="en-US" i="1" dirty="0" smtClean="0">
                <a:solidFill>
                  <a:schemeClr val="bg1"/>
                </a:solidFill>
                <a:effectLst>
                  <a:outerShdw blurRad="38100" dist="38100" dir="2700000" algn="tl">
                    <a:srgbClr val="000000">
                      <a:alpha val="43137"/>
                    </a:srgbClr>
                  </a:outerShdw>
                </a:effectLst>
              </a:rPr>
              <a:t> </a:t>
            </a:r>
            <a:r>
              <a:rPr lang="en-US" i="1" dirty="0" err="1" smtClean="0">
                <a:solidFill>
                  <a:schemeClr val="bg1"/>
                </a:solidFill>
                <a:effectLst>
                  <a:outerShdw blurRad="38100" dist="38100" dir="2700000" algn="tl">
                    <a:srgbClr val="000000">
                      <a:alpha val="43137"/>
                    </a:srgbClr>
                  </a:outerShdw>
                </a:effectLst>
              </a:rPr>
              <a:t>qn</a:t>
            </a:r>
            <a:r>
              <a:rPr lang="en-US" i="1" dirty="0" smtClean="0">
                <a:solidFill>
                  <a:schemeClr val="bg1"/>
                </a:solidFill>
                <a:effectLst>
                  <a:outerShdw blurRad="38100" dist="38100" dir="2700000" algn="tl">
                    <a:srgbClr val="000000">
                      <a:alpha val="43137"/>
                    </a:srgbClr>
                  </a:outerShdw>
                </a:effectLst>
              </a:rPr>
              <a:t> </a:t>
            </a:r>
            <a:r>
              <a:rPr lang="en-US" i="1" dirty="0" err="1" smtClean="0">
                <a:solidFill>
                  <a:schemeClr val="bg1"/>
                </a:solidFill>
                <a:effectLst>
                  <a:outerShdw blurRad="38100" dist="38100" dir="2700000" algn="tl">
                    <a:srgbClr val="000000">
                      <a:alpha val="43137"/>
                    </a:srgbClr>
                  </a:outerShdw>
                </a:effectLst>
              </a:rPr>
              <a:t>tkn-ḫʒswt</a:t>
            </a:r>
            <a:r>
              <a:rPr lang="en-US" dirty="0" smtClean="0">
                <a:solidFill>
                  <a:schemeClr val="bg1"/>
                </a:solidFill>
                <a:effectLst>
                  <a:outerShdw blurRad="38100" dist="38100" dir="2700000" algn="tl">
                    <a:srgbClr val="000000">
                      <a:alpha val="43137"/>
                    </a:srgbClr>
                  </a:outerShdw>
                </a:effectLst>
              </a:rPr>
              <a:t> “Bold ruler advancing on foreign countries”);</a:t>
            </a: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temple building continuing the programs of Dynasty XXX at Thebes and </a:t>
            </a:r>
            <a:r>
              <a:rPr lang="en-US" dirty="0" err="1" smtClean="0">
                <a:solidFill>
                  <a:schemeClr val="bg1"/>
                </a:solidFill>
                <a:effectLst>
                  <a:outerShdw blurRad="38100" dist="38100" dir="2700000" algn="tl">
                    <a:srgbClr val="000000">
                      <a:alpha val="43137"/>
                    </a:srgbClr>
                  </a:outerShdw>
                </a:effectLst>
              </a:rPr>
              <a:t>Hermopolis</a:t>
            </a:r>
            <a:r>
              <a:rPr lang="en-US" dirty="0" smtClean="0">
                <a:solidFill>
                  <a:schemeClr val="bg1"/>
                </a:solidFill>
                <a:effectLst>
                  <a:outerShdw blurRad="38100" dist="38100" dir="2700000" algn="tl">
                    <a:srgbClr val="000000">
                      <a:alpha val="43137"/>
                    </a:srgbClr>
                  </a:outerShdw>
                </a:effectLst>
              </a:rPr>
              <a:t>, with the special importance of the Theban program, which included the reconstruction of processional routes and was probably intended to stress the sacral aspect of the king;</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err="1" smtClean="0">
                <a:solidFill>
                  <a:schemeClr val="bg1"/>
                </a:solidFill>
                <a:effectLst>
                  <a:outerShdw blurRad="38100" dist="38100" dir="2700000" algn="tl">
                    <a:srgbClr val="000000">
                      <a:alpha val="43137"/>
                    </a:srgbClr>
                  </a:outerShdw>
                </a:effectLst>
              </a:rPr>
              <a:t>Stela</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effectLst>
                  <a:outerShdw blurRad="38100" dist="38100" dir="2700000" algn="tl">
                    <a:srgbClr val="000000">
                      <a:alpha val="43137"/>
                    </a:srgbClr>
                  </a:outerShdw>
                </a:effectLst>
              </a:rPr>
              <a:t>Bucheum</a:t>
            </a:r>
            <a:r>
              <a:rPr lang="en-US" dirty="0" smtClean="0">
                <a:solidFill>
                  <a:schemeClr val="bg1"/>
                </a:solidFill>
                <a:effectLst>
                  <a:outerShdw blurRad="38100" dist="38100" dir="2700000" algn="tl">
                    <a:srgbClr val="000000">
                      <a:alpha val="43137"/>
                    </a:srgbClr>
                  </a:outerShdw>
                </a:effectLst>
              </a:rPr>
              <a:t> 2 of Alexander’s Year 4 in Egypt (resp. 329 B.C.): a changer in </a:t>
            </a:r>
            <a:r>
              <a:rPr lang="en-US" dirty="0" err="1" smtClean="0">
                <a:solidFill>
                  <a:schemeClr val="bg1"/>
                </a:solidFill>
                <a:effectLst>
                  <a:outerShdw blurRad="38100" dist="38100" dir="2700000" algn="tl">
                    <a:srgbClr val="000000">
                      <a:alpha val="43137"/>
                    </a:srgbClr>
                  </a:outerShdw>
                </a:effectLst>
              </a:rPr>
              <a:t>attutude</a:t>
            </a:r>
            <a:r>
              <a:rPr lang="en-US" dirty="0" smtClean="0">
                <a:solidFill>
                  <a:schemeClr val="bg1"/>
                </a:solidFill>
                <a:effectLst>
                  <a:outerShdw blurRad="38100" dist="38100" dir="2700000" algn="tl">
                    <a:srgbClr val="000000">
                      <a:alpha val="43137"/>
                    </a:srgbClr>
                  </a:outerShdw>
                </a:effectLst>
              </a:rPr>
              <a:t> towards Darius III styled there “Majesty” (</a:t>
            </a:r>
            <a:r>
              <a:rPr lang="en-US" i="1" dirty="0" err="1" smtClean="0">
                <a:solidFill>
                  <a:schemeClr val="bg1"/>
                </a:solidFill>
                <a:effectLst>
                  <a:outerShdw blurRad="38100" dist="38100" dir="2700000" algn="tl">
                    <a:srgbClr val="000000">
                      <a:alpha val="43137"/>
                    </a:srgbClr>
                  </a:outerShdw>
                </a:effectLst>
              </a:rPr>
              <a:t>ḥm</a:t>
            </a:r>
            <a:r>
              <a:rPr lang="en-US" dirty="0" smtClean="0">
                <a:solidFill>
                  <a:schemeClr val="bg1"/>
                </a:solidFill>
                <a:effectLst>
                  <a:outerShdw blurRad="38100" dist="38100" dir="2700000" algn="tl">
                    <a:srgbClr val="000000">
                      <a:alpha val="43137"/>
                    </a:srgbClr>
                  </a:outerShdw>
                </a:effectLst>
              </a:rPr>
              <a:t>) and “King of Upper and Lower Egypt” (</a:t>
            </a:r>
            <a:r>
              <a:rPr lang="en-US" i="1" dirty="0" err="1" smtClean="0">
                <a:solidFill>
                  <a:schemeClr val="bg1"/>
                </a:solidFill>
                <a:effectLst>
                  <a:outerShdw blurRad="38100" dist="38100" dir="2700000" algn="tl">
                    <a:srgbClr val="000000">
                      <a:alpha val="43137"/>
                    </a:srgbClr>
                  </a:outerShdw>
                </a:effectLst>
              </a:rPr>
              <a:t>nsw-bity</a:t>
            </a:r>
            <a:r>
              <a:rPr lang="en-US" dirty="0" smtClean="0">
                <a:solidFill>
                  <a:schemeClr val="bg1"/>
                </a:solidFill>
                <a:effectLst>
                  <a:outerShdw blurRad="38100" dist="38100" dir="2700000" algn="tl">
                    <a:srgbClr val="000000">
                      <a:alpha val="43137"/>
                    </a:srgbClr>
                  </a:outerShdw>
                </a:effectLst>
              </a:rPr>
              <a:t>), i.e. considered a legitimate sacral king; probably, an Egyptian replica of a more loyal attitude towards Darius III and the </a:t>
            </a:r>
            <a:r>
              <a:rPr lang="en-US" dirty="0" err="1" smtClean="0">
                <a:solidFill>
                  <a:schemeClr val="bg1"/>
                </a:solidFill>
                <a:effectLst>
                  <a:outerShdw blurRad="38100" dist="38100" dir="2700000" algn="tl">
                    <a:srgbClr val="000000">
                      <a:alpha val="43137"/>
                    </a:srgbClr>
                  </a:outerShdw>
                </a:effectLst>
              </a:rPr>
              <a:t>Achaemenian</a:t>
            </a:r>
            <a:r>
              <a:rPr lang="en-US" dirty="0" smtClean="0">
                <a:solidFill>
                  <a:schemeClr val="bg1"/>
                </a:solidFill>
                <a:effectLst>
                  <a:outerShdw blurRad="38100" dist="38100" dir="2700000" algn="tl">
                    <a:srgbClr val="000000">
                      <a:alpha val="43137"/>
                    </a:srgbClr>
                  </a:outerShdw>
                </a:effectLst>
              </a:rPr>
              <a:t> heritage after 330 B.C. in Alexander’s all-imperial propaganda.</a:t>
            </a:r>
          </a:p>
          <a:p>
            <a:pPr>
              <a:buFont typeface="Arial" pitchFamily="34" charset="0"/>
              <a:buChar char="•"/>
            </a:pPr>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Summing-up: not benevolence towards Egypt properly spoken but a deliberate and well-nuanced self-presentation highlighting the topical propagandist issues; temple building carried out at a </a:t>
            </a:r>
            <a:r>
              <a:rPr lang="en-US" i="1" dirty="0" smtClean="0">
                <a:solidFill>
                  <a:schemeClr val="bg1"/>
                </a:solidFill>
                <a:effectLst>
                  <a:outerShdw blurRad="38100" dist="38100" dir="2700000" algn="tl">
                    <a:srgbClr val="000000">
                      <a:alpha val="43137"/>
                    </a:srgbClr>
                  </a:outerShdw>
                </a:effectLst>
              </a:rPr>
              <a:t>much</a:t>
            </a:r>
            <a:r>
              <a:rPr lang="en-US" dirty="0" smtClean="0">
                <a:solidFill>
                  <a:schemeClr val="bg1"/>
                </a:solidFill>
                <a:effectLst>
                  <a:outerShdw blurRad="38100" dist="38100" dir="2700000" algn="tl">
                    <a:srgbClr val="000000">
                      <a:alpha val="43137"/>
                    </a:srgbClr>
                  </a:outerShdw>
                </a:effectLst>
              </a:rPr>
              <a:t> smaller scale than under Dynasty XXX.</a:t>
            </a:r>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6463308"/>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Egyptian reaction on the reigns of Alexander and his successors-</a:t>
            </a:r>
            <a:r>
              <a:rPr lang="en-US" b="1" dirty="0" err="1" smtClean="0">
                <a:solidFill>
                  <a:schemeClr val="bg1"/>
                </a:solidFill>
                <a:effectLst>
                  <a:outerShdw blurRad="38100" dist="38100" dir="2700000" algn="tl">
                    <a:srgbClr val="000000">
                      <a:alpha val="43137"/>
                    </a:srgbClr>
                  </a:outerShdw>
                </a:effectLst>
              </a:rPr>
              <a:t>Argeads</a:t>
            </a:r>
            <a:r>
              <a:rPr lang="en-US" b="1" dirty="0" smtClean="0">
                <a:solidFill>
                  <a:schemeClr val="bg1"/>
                </a:solidFill>
                <a:effectLst>
                  <a:outerShdw blurRad="38100" dist="38100" dir="2700000" algn="tl">
                    <a:srgbClr val="000000">
                      <a:alpha val="43137"/>
                    </a:srgbClr>
                  </a:outerShdw>
                </a:effectLst>
              </a:rPr>
              <a:t> (according to private monuments and the decoration of cult utensils):</a:t>
            </a:r>
          </a:p>
          <a:p>
            <a:endParaRPr lang="en-US" dirty="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absence of epithets with a definite meaning of royal </a:t>
            </a:r>
            <a:r>
              <a:rPr lang="en-US" dirty="0" err="1" smtClean="0">
                <a:solidFill>
                  <a:schemeClr val="bg1"/>
                </a:solidFill>
                <a:effectLst>
                  <a:outerShdw blurRad="38100" dist="38100" dir="2700000" algn="tl">
                    <a:srgbClr val="000000">
                      <a:alpha val="43137"/>
                    </a:srgbClr>
                  </a:outerShdw>
                </a:effectLst>
              </a:rPr>
              <a:t>sacrality</a:t>
            </a:r>
            <a:r>
              <a:rPr lang="en-US" dirty="0" smtClean="0">
                <a:solidFill>
                  <a:schemeClr val="bg1"/>
                </a:solidFill>
                <a:effectLst>
                  <a:outerShdw blurRad="38100" dist="38100" dir="2700000" algn="tl">
                    <a:srgbClr val="000000">
                      <a:alpha val="43137"/>
                    </a:srgbClr>
                  </a:outerShdw>
                </a:effectLst>
              </a:rPr>
              <a:t>, wherever the Macedonian rulers were mentioned;</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status of sacral king being applied not to real rulers but to deities;</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the tomb of </a:t>
            </a:r>
            <a:r>
              <a:rPr lang="en-US" dirty="0" err="1" smtClean="0">
                <a:solidFill>
                  <a:schemeClr val="bg1"/>
                </a:solidFill>
                <a:effectLst>
                  <a:outerShdw blurRad="38100" dist="38100" dir="2700000" algn="tl">
                    <a:srgbClr val="000000">
                      <a:alpha val="43137"/>
                    </a:srgbClr>
                  </a:outerShdw>
                </a:effectLst>
              </a:rPr>
              <a:t>Petosiris</a:t>
            </a:r>
            <a:r>
              <a:rPr lang="en-US" dirty="0" smtClean="0">
                <a:solidFill>
                  <a:schemeClr val="bg1"/>
                </a:solidFill>
                <a:effectLst>
                  <a:outerShdw blurRad="38100" dist="38100" dir="2700000" algn="tl">
                    <a:srgbClr val="000000">
                      <a:alpha val="43137"/>
                    </a:srgbClr>
                  </a:outerShdw>
                </a:effectLst>
              </a:rPr>
              <a:t> (Tuna el-Gebel near </a:t>
            </a:r>
            <a:r>
              <a:rPr lang="en-US" dirty="0" err="1" smtClean="0">
                <a:solidFill>
                  <a:schemeClr val="bg1"/>
                </a:solidFill>
                <a:effectLst>
                  <a:outerShdw blurRad="38100" dist="38100" dir="2700000" algn="tl">
                    <a:srgbClr val="000000">
                      <a:alpha val="43137"/>
                    </a:srgbClr>
                  </a:outerShdw>
                </a:effectLst>
              </a:rPr>
              <a:t>Hermopolis</a:t>
            </a:r>
            <a:r>
              <a:rPr lang="en-US" dirty="0" smtClean="0">
                <a:solidFill>
                  <a:schemeClr val="bg1"/>
                </a:solidFill>
                <a:effectLst>
                  <a:outerShdw blurRad="38100" dist="38100" dir="2700000" algn="tl">
                    <a:srgbClr val="000000">
                      <a:alpha val="43137"/>
                    </a:srgbClr>
                  </a:outerShdw>
                </a:effectLst>
              </a:rPr>
              <a:t>): the owner of the tomb shown sacrificing to gods instead of sacral king; use of the ancient model of the “world-Double” allowing  the owner of the tomb to achieve afterlife without the address to gods, impossible in the absence of a legitimate sacral king.</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Summing up: there was a consensus of the Egyptian elite not to recognize Alexander and the </a:t>
            </a:r>
            <a:r>
              <a:rPr lang="en-US" dirty="0" err="1" smtClean="0">
                <a:solidFill>
                  <a:schemeClr val="bg1"/>
                </a:solidFill>
                <a:effectLst>
                  <a:outerShdw blurRad="38100" dist="38100" dir="2700000" algn="tl">
                    <a:srgbClr val="000000">
                      <a:alpha val="43137"/>
                    </a:srgbClr>
                  </a:outerShdw>
                </a:effectLst>
              </a:rPr>
              <a:t>Argeads</a:t>
            </a:r>
            <a:r>
              <a:rPr lang="en-US" dirty="0" smtClean="0">
                <a:solidFill>
                  <a:schemeClr val="bg1"/>
                </a:solidFill>
                <a:effectLst>
                  <a:outerShdw blurRad="38100" dist="38100" dir="2700000" algn="tl">
                    <a:srgbClr val="000000">
                      <a:alpha val="43137"/>
                    </a:srgbClr>
                  </a:outerShdw>
                </a:effectLst>
              </a:rPr>
              <a:t> legitimate sacral kings, which contrasts to its enthusiasm at the time of Alexander’s advent to Egypt.</a:t>
            </a:r>
          </a:p>
          <a:p>
            <a:endParaRPr lang="en-US" dirty="0" smtClean="0">
              <a:solidFill>
                <a:schemeClr val="bg1"/>
              </a:solidFill>
              <a:effectLst>
                <a:outerShdw blurRad="38100" dist="38100" dir="2700000" algn="tl">
                  <a:srgbClr val="000000">
                    <a:alpha val="43137"/>
                  </a:srgbClr>
                </a:outerShdw>
              </a:effectLst>
            </a:endParaRPr>
          </a:p>
          <a:p>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Hypothesis: this enthusiasm must have been hugely backed by the expectation of a protracted struggle between Alexander and Darius III, leaving Egypt virtually independent.  A prompt outcome of this struggle bringing to a firm establishment of the Macedonian rule in Egypt was not expected and caused a disappointment. </a:t>
            </a:r>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2656"/>
            <a:ext cx="9144000" cy="5078313"/>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Satrapy of Ptolemy (323-317 B.C.): featuring Philip </a:t>
            </a:r>
            <a:r>
              <a:rPr lang="en-US" b="1" dirty="0" err="1" smtClean="0">
                <a:solidFill>
                  <a:schemeClr val="bg1"/>
                </a:solidFill>
                <a:effectLst>
                  <a:outerShdw blurRad="38100" dist="38100" dir="2700000" algn="tl">
                    <a:srgbClr val="000000">
                      <a:alpha val="43137"/>
                    </a:srgbClr>
                  </a:outerShdw>
                </a:effectLst>
              </a:rPr>
              <a:t>Arrhidaeus</a:t>
            </a:r>
            <a:r>
              <a:rPr lang="en-US" b="1" dirty="0" smtClean="0">
                <a:solidFill>
                  <a:schemeClr val="bg1"/>
                </a:solidFill>
                <a:effectLst>
                  <a:outerShdw blurRad="38100" dist="38100" dir="2700000" algn="tl">
                    <a:srgbClr val="000000">
                      <a:alpha val="43137"/>
                    </a:srgbClr>
                  </a:outerShdw>
                </a:effectLst>
              </a:rPr>
              <a:t> a sacral king of Egypt</a:t>
            </a:r>
          </a:p>
          <a:p>
            <a:endParaRPr lang="en-US" dirty="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Egyptian documents being dated from 324/3 (Year 1) to the reign of Philip </a:t>
            </a:r>
            <a:r>
              <a:rPr lang="en-US" dirty="0" err="1" smtClean="0">
                <a:solidFill>
                  <a:schemeClr val="bg1"/>
                </a:solidFill>
                <a:effectLst>
                  <a:outerShdw blurRad="38100" dist="38100" dir="2700000" algn="tl">
                    <a:srgbClr val="000000">
                      <a:alpha val="43137"/>
                    </a:srgbClr>
                  </a:outerShdw>
                </a:effectLst>
              </a:rPr>
              <a:t>Arrhidaeus</a:t>
            </a:r>
            <a:r>
              <a:rPr lang="en-US" dirty="0" smtClean="0">
                <a:solidFill>
                  <a:schemeClr val="bg1"/>
                </a:solidFill>
                <a:effectLst>
                  <a:outerShdw blurRad="38100" dist="38100" dir="2700000" algn="tl">
                    <a:srgbClr val="000000">
                      <a:alpha val="43137"/>
                    </a:srgbClr>
                  </a:outerShdw>
                </a:effectLst>
              </a:rPr>
              <a:t>;</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temple building (including important programs in Thebes and </a:t>
            </a:r>
            <a:r>
              <a:rPr lang="en-US" dirty="0" err="1" smtClean="0">
                <a:solidFill>
                  <a:schemeClr val="bg1"/>
                </a:solidFill>
                <a:effectLst>
                  <a:outerShdw blurRad="38100" dist="38100" dir="2700000" algn="tl">
                    <a:srgbClr val="000000">
                      <a:alpha val="43137"/>
                    </a:srgbClr>
                  </a:outerShdw>
                </a:effectLst>
              </a:rPr>
              <a:t>Hermopolis</a:t>
            </a:r>
            <a:r>
              <a:rPr lang="en-US" dirty="0" smtClean="0">
                <a:solidFill>
                  <a:schemeClr val="bg1"/>
                </a:solidFill>
                <a:effectLst>
                  <a:outerShdw blurRad="38100" dist="38100" dir="2700000" algn="tl">
                    <a:srgbClr val="000000">
                      <a:alpha val="43137"/>
                    </a:srgbClr>
                  </a:outerShdw>
                </a:effectLst>
              </a:rPr>
              <a:t>) continued in the name of Philip </a:t>
            </a:r>
            <a:r>
              <a:rPr lang="en-US" dirty="0" err="1" smtClean="0">
                <a:solidFill>
                  <a:schemeClr val="bg1"/>
                </a:solidFill>
                <a:effectLst>
                  <a:outerShdw blurRad="38100" dist="38100" dir="2700000" algn="tl">
                    <a:srgbClr val="000000">
                      <a:alpha val="43137"/>
                    </a:srgbClr>
                  </a:outerShdw>
                </a:effectLst>
              </a:rPr>
              <a:t>Arrhidaeus</a:t>
            </a:r>
            <a:r>
              <a:rPr lang="en-US" dirty="0" smtClean="0">
                <a:solidFill>
                  <a:schemeClr val="bg1"/>
                </a:solidFill>
                <a:effectLst>
                  <a:outerShdw blurRad="38100" dist="38100" dir="2700000" algn="tl">
                    <a:srgbClr val="000000">
                      <a:alpha val="43137"/>
                    </a:srgbClr>
                  </a:outerShdw>
                </a:effectLst>
              </a:rPr>
              <a:t> alone; the so-called “granite chapel” in </a:t>
            </a:r>
            <a:r>
              <a:rPr lang="en-US" dirty="0" err="1" smtClean="0">
                <a:solidFill>
                  <a:schemeClr val="bg1"/>
                </a:solidFill>
                <a:effectLst>
                  <a:outerShdw blurRad="38100" dist="38100" dir="2700000" algn="tl">
                    <a:srgbClr val="000000">
                      <a:alpha val="43137"/>
                    </a:srgbClr>
                  </a:outerShdw>
                </a:effectLst>
              </a:rPr>
              <a:t>Karnak</a:t>
            </a:r>
            <a:r>
              <a:rPr lang="en-US" dirty="0" smtClean="0">
                <a:solidFill>
                  <a:schemeClr val="bg1"/>
                </a:solidFill>
                <a:effectLst>
                  <a:outerShdw blurRad="38100" dist="38100" dir="2700000" algn="tl">
                    <a:srgbClr val="000000">
                      <a:alpha val="43137"/>
                    </a:srgbClr>
                  </a:outerShdw>
                </a:effectLst>
              </a:rPr>
              <a:t> highlighting his qualities of a sacral king (showing inter alia the scenes of his coronation).</a:t>
            </a:r>
          </a:p>
          <a:p>
            <a:pPr>
              <a:buFont typeface="Arial" pitchFamily="34" charset="0"/>
              <a:buChar char="•"/>
            </a:pPr>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NB: ignoring his declared co-rule with Alexander (IV), son of Alexander the Great and </a:t>
            </a:r>
            <a:r>
              <a:rPr lang="en-US" dirty="0" err="1" smtClean="0">
                <a:solidFill>
                  <a:schemeClr val="bg1"/>
                </a:solidFill>
                <a:effectLst>
                  <a:outerShdw blurRad="38100" dist="38100" dir="2700000" algn="tl">
                    <a:srgbClr val="000000">
                      <a:alpha val="43137"/>
                    </a:srgbClr>
                  </a:outerShdw>
                </a:effectLst>
              </a:rPr>
              <a:t>Roxane</a:t>
            </a:r>
            <a:r>
              <a:rPr lang="en-US" dirty="0" smtClean="0">
                <a:solidFill>
                  <a:schemeClr val="bg1"/>
                </a:solidFill>
                <a:effectLst>
                  <a:outerShdw blurRad="38100" dist="38100" dir="2700000" algn="tl">
                    <a:srgbClr val="000000">
                      <a:alpha val="43137"/>
                    </a:srgbClr>
                  </a:outerShdw>
                </a:effectLst>
              </a:rPr>
              <a:t>, is notable.</a:t>
            </a:r>
          </a:p>
          <a:p>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The precedence of Philip </a:t>
            </a:r>
            <a:r>
              <a:rPr lang="en-US" dirty="0" err="1" smtClean="0">
                <a:solidFill>
                  <a:schemeClr val="bg1"/>
                </a:solidFill>
                <a:effectLst>
                  <a:outerShdw blurRad="38100" dist="38100" dir="2700000" algn="tl">
                    <a:srgbClr val="000000">
                      <a:alpha val="43137"/>
                    </a:srgbClr>
                  </a:outerShdw>
                </a:effectLst>
              </a:rPr>
              <a:t>Arrhidaeus</a:t>
            </a:r>
            <a:r>
              <a:rPr lang="en-US" dirty="0" smtClean="0">
                <a:solidFill>
                  <a:schemeClr val="bg1"/>
                </a:solidFill>
                <a:effectLst>
                  <a:outerShdw blurRad="38100" dist="38100" dir="2700000" algn="tl">
                    <a:srgbClr val="000000">
                      <a:alpha val="43137"/>
                    </a:srgbClr>
                  </a:outerShdw>
                </a:effectLst>
              </a:rPr>
              <a:t> before Alexander (IV) in dating might be explained by the mere fact that the system of dating was introduced immediately after the death of Alexander the Great and before the son of </a:t>
            </a:r>
            <a:r>
              <a:rPr lang="en-US" dirty="0" err="1" smtClean="0">
                <a:solidFill>
                  <a:schemeClr val="bg1"/>
                </a:solidFill>
                <a:effectLst>
                  <a:outerShdw blurRad="38100" dist="38100" dir="2700000" algn="tl">
                    <a:srgbClr val="000000">
                      <a:alpha val="43137"/>
                    </a:srgbClr>
                  </a:outerShdw>
                </a:effectLst>
              </a:rPr>
              <a:t>Roxane</a:t>
            </a:r>
            <a:r>
              <a:rPr lang="en-US" dirty="0" smtClean="0">
                <a:solidFill>
                  <a:schemeClr val="bg1"/>
                </a:solidFill>
                <a:effectLst>
                  <a:outerShdw blurRad="38100" dist="38100" dir="2700000" algn="tl">
                    <a:srgbClr val="000000">
                      <a:alpha val="43137"/>
                    </a:srgbClr>
                  </a:outerShdw>
                </a:effectLst>
              </a:rPr>
              <a:t> was born. However, it might have seemed more advisable to Ptolemy, before he ultimately made up his mind to provide for Egypt’s independence within the Hellenistic </a:t>
            </a:r>
            <a:r>
              <a:rPr lang="en-US" i="1" dirty="0" err="1" smtClean="0">
                <a:solidFill>
                  <a:schemeClr val="bg1"/>
                </a:solidFill>
                <a:effectLst>
                  <a:outerShdw blurRad="38100" dist="38100" dir="2700000" algn="tl">
                    <a:srgbClr val="000000">
                      <a:alpha val="43137"/>
                    </a:srgbClr>
                  </a:outerShdw>
                </a:effectLst>
              </a:rPr>
              <a:t>oikumene</a:t>
            </a:r>
            <a:r>
              <a:rPr lang="en-US" dirty="0" smtClean="0">
                <a:solidFill>
                  <a:schemeClr val="bg1"/>
                </a:solidFill>
                <a:effectLst>
                  <a:outerShdw blurRad="38100" dist="38100" dir="2700000" algn="tl">
                    <a:srgbClr val="000000">
                      <a:alpha val="43137"/>
                    </a:srgbClr>
                  </a:outerShdw>
                </a:effectLst>
              </a:rPr>
              <a:t>, to highlight  a well-known member of the </a:t>
            </a:r>
            <a:r>
              <a:rPr lang="en-US" dirty="0" err="1" smtClean="0">
                <a:solidFill>
                  <a:schemeClr val="bg1"/>
                </a:solidFill>
                <a:effectLst>
                  <a:outerShdw blurRad="38100" dist="38100" dir="2700000" algn="tl">
                    <a:srgbClr val="000000">
                      <a:alpha val="43137"/>
                    </a:srgbClr>
                  </a:outerShdw>
                </a:effectLst>
              </a:rPr>
              <a:t>Argead</a:t>
            </a:r>
            <a:r>
              <a:rPr lang="en-US" dirty="0" smtClean="0">
                <a:solidFill>
                  <a:schemeClr val="bg1"/>
                </a:solidFill>
                <a:effectLst>
                  <a:outerShdw blurRad="38100" dist="38100" dir="2700000" algn="tl">
                    <a:srgbClr val="000000">
                      <a:alpha val="43137"/>
                    </a:srgbClr>
                  </a:outerShdw>
                </a:effectLst>
              </a:rPr>
              <a:t> dynasty and to ignore a minor son of a Bactrian woman.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195019"/>
            <a:ext cx="9073008" cy="6186309"/>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Satrapy of Ptolemy (316-305/4 B.C.): featuring Ptolemy as a plenipotentiary though non-royal ruler of Egypt possessing elements of sacral status; implicit disavowal of the sacral legitimacy of Alexander (IV)</a:t>
            </a:r>
            <a:endParaRPr lang="en-US" dirty="0" smtClean="0">
              <a:solidFill>
                <a:schemeClr val="bg1"/>
              </a:solidFill>
              <a:effectLst>
                <a:outerShdw blurRad="38100" dist="38100" dir="2700000" algn="tl">
                  <a:srgbClr val="000000">
                    <a:alpha val="43137"/>
                  </a:srgbClr>
                </a:outerShdw>
              </a:effectLst>
            </a:endParaRPr>
          </a:p>
          <a:p>
            <a:endParaRPr lang="en-US" dirty="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the </a:t>
            </a:r>
            <a:r>
              <a:rPr lang="en-US" i="1" dirty="0" smtClean="0">
                <a:solidFill>
                  <a:schemeClr val="bg1"/>
                </a:solidFill>
                <a:effectLst>
                  <a:outerShdw blurRad="38100" dist="38100" dir="2700000" algn="tl">
                    <a:srgbClr val="000000">
                      <a:alpha val="43137"/>
                    </a:srgbClr>
                  </a:outerShdw>
                </a:effectLst>
              </a:rPr>
              <a:t>Satrap </a:t>
            </a:r>
            <a:r>
              <a:rPr lang="en-US" i="1" dirty="0" err="1" smtClean="0">
                <a:solidFill>
                  <a:schemeClr val="bg1"/>
                </a:solidFill>
                <a:effectLst>
                  <a:outerShdw blurRad="38100" dist="38100" dir="2700000" algn="tl">
                    <a:srgbClr val="000000">
                      <a:alpha val="43137"/>
                    </a:srgbClr>
                  </a:outerShdw>
                </a:effectLst>
              </a:rPr>
              <a:t>Stela</a:t>
            </a:r>
            <a:r>
              <a:rPr lang="en-US"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of 311 B.C.: Ptolemy depicted committing deeds of a sovereign (waging wars, establishing the new capital, returning Egyptian cult objects from abroad); he is described with epithets appropriate to legitimate kings though not highlighting directly their sacral qualities; the recompense to him for the return of lands to the temple of </a:t>
            </a:r>
            <a:r>
              <a:rPr lang="en-US" dirty="0" err="1" smtClean="0">
                <a:solidFill>
                  <a:schemeClr val="bg1"/>
                </a:solidFill>
                <a:effectLst>
                  <a:outerShdw blurRad="38100" dist="38100" dir="2700000" algn="tl">
                    <a:srgbClr val="000000">
                      <a:alpha val="43137"/>
                    </a:srgbClr>
                  </a:outerShdw>
                </a:effectLst>
              </a:rPr>
              <a:t>Buto</a:t>
            </a:r>
            <a:r>
              <a:rPr lang="en-US" dirty="0" smtClean="0">
                <a:solidFill>
                  <a:schemeClr val="bg1"/>
                </a:solidFill>
                <a:effectLst>
                  <a:outerShdw blurRad="38100" dist="38100" dir="2700000" algn="tl">
                    <a:srgbClr val="000000">
                      <a:alpha val="43137"/>
                    </a:srgbClr>
                  </a:outerShdw>
                </a:effectLst>
              </a:rPr>
              <a:t> is the ability to cause fear to enemies being a part of royal </a:t>
            </a:r>
            <a:r>
              <a:rPr lang="en-US" dirty="0" err="1" smtClean="0">
                <a:solidFill>
                  <a:schemeClr val="bg1"/>
                </a:solidFill>
                <a:effectLst>
                  <a:outerShdw blurRad="38100" dist="38100" dir="2700000" algn="tl">
                    <a:srgbClr val="000000">
                      <a:alpha val="43137"/>
                    </a:srgbClr>
                  </a:outerShdw>
                </a:effectLst>
              </a:rPr>
              <a:t>sacrality</a:t>
            </a:r>
            <a:r>
              <a:rPr lang="en-US" dirty="0" smtClean="0">
                <a:solidFill>
                  <a:schemeClr val="bg1"/>
                </a:solidFill>
                <a:effectLst>
                  <a:outerShdw blurRad="38100" dist="38100" dir="2700000" algn="tl">
                    <a:srgbClr val="000000">
                      <a:alpha val="43137"/>
                    </a:srgbClr>
                  </a:outerShdw>
                </a:effectLst>
              </a:rPr>
              <a:t>;</a:t>
            </a: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the inscription of the “anonym from </a:t>
            </a:r>
            <a:r>
              <a:rPr lang="en-US" dirty="0" err="1" smtClean="0">
                <a:solidFill>
                  <a:schemeClr val="bg1"/>
                </a:solidFill>
                <a:effectLst>
                  <a:outerShdw blurRad="38100" dist="38100" dir="2700000" algn="tl">
                    <a:srgbClr val="000000">
                      <a:alpha val="43137"/>
                    </a:srgbClr>
                  </a:outerShdw>
                </a:effectLst>
              </a:rPr>
              <a:t>Baqlia</a:t>
            </a:r>
            <a:r>
              <a:rPr lang="en-US" dirty="0" smtClean="0">
                <a:solidFill>
                  <a:schemeClr val="bg1"/>
                </a:solidFill>
                <a:effectLst>
                  <a:outerShdw blurRad="38100" dist="38100" dir="2700000" algn="tl">
                    <a:srgbClr val="000000">
                      <a:alpha val="43137"/>
                    </a:srgbClr>
                  </a:outerShdw>
                </a:effectLst>
              </a:rPr>
              <a:t>”: Satrap Ptolemy participating in the activities of an Egyptian temple, i.e. having access to ritual sphere, similarly to a sacral king;</a:t>
            </a:r>
          </a:p>
          <a:p>
            <a:pPr>
              <a:buFont typeface="Arial" pitchFamily="34" charset="0"/>
              <a:buChar char="•"/>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the </a:t>
            </a:r>
            <a:r>
              <a:rPr lang="en-US" i="1" dirty="0" smtClean="0">
                <a:solidFill>
                  <a:schemeClr val="bg1"/>
                </a:solidFill>
                <a:effectLst>
                  <a:outerShdw blurRad="38100" dist="38100" dir="2700000" algn="tl">
                    <a:srgbClr val="000000">
                      <a:alpha val="43137"/>
                    </a:srgbClr>
                  </a:outerShdw>
                </a:effectLst>
              </a:rPr>
              <a:t>Satrap </a:t>
            </a:r>
            <a:r>
              <a:rPr lang="en-US" i="1" dirty="0" err="1" smtClean="0">
                <a:solidFill>
                  <a:schemeClr val="bg1"/>
                </a:solidFill>
                <a:effectLst>
                  <a:outerShdw blurRad="38100" dist="38100" dir="2700000" algn="tl">
                    <a:srgbClr val="000000">
                      <a:alpha val="43137"/>
                    </a:srgbClr>
                  </a:outerShdw>
                </a:effectLst>
              </a:rPr>
              <a:t>Stela</a:t>
            </a:r>
            <a:r>
              <a:rPr lang="en-US"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of 311 B.C.: Alexander (IV) is not shown in the scenes of its top as a king performing rites (instead there is shown a “conventional” king with empty cartouches above); the text describes an episode of the reign of </a:t>
            </a:r>
            <a:r>
              <a:rPr lang="en-US" dirty="0" err="1" smtClean="0">
                <a:solidFill>
                  <a:schemeClr val="bg1"/>
                </a:solidFill>
                <a:effectLst>
                  <a:outerShdw blurRad="38100" dist="38100" dir="2700000" algn="tl">
                    <a:srgbClr val="000000">
                      <a:alpha val="43137"/>
                    </a:srgbClr>
                  </a:outerShdw>
                </a:effectLst>
              </a:rPr>
              <a:t>Chabbash</a:t>
            </a:r>
            <a:r>
              <a:rPr lang="en-US" dirty="0" smtClean="0">
                <a:solidFill>
                  <a:schemeClr val="bg1"/>
                </a:solidFill>
                <a:effectLst>
                  <a:outerShdw blurRad="38100" dist="38100" dir="2700000" algn="tl">
                    <a:srgbClr val="000000">
                      <a:alpha val="43137"/>
                    </a:srgbClr>
                  </a:outerShdw>
                </a:effectLst>
              </a:rPr>
              <a:t> (mid-330s B.C.), who did not possess the wholesome royal </a:t>
            </a:r>
            <a:r>
              <a:rPr lang="en-US" dirty="0" err="1" smtClean="0">
                <a:solidFill>
                  <a:schemeClr val="bg1"/>
                </a:solidFill>
                <a:effectLst>
                  <a:outerShdw blurRad="38100" dist="38100" dir="2700000" algn="tl">
                    <a:srgbClr val="000000">
                      <a:alpha val="43137"/>
                    </a:srgbClr>
                  </a:outerShdw>
                </a:effectLst>
              </a:rPr>
              <a:t>sacrality</a:t>
            </a:r>
            <a:r>
              <a:rPr lang="en-US" dirty="0" smtClean="0">
                <a:solidFill>
                  <a:schemeClr val="bg1"/>
                </a:solidFill>
                <a:effectLst>
                  <a:outerShdw blurRad="38100" dist="38100" dir="2700000" algn="tl">
                    <a:srgbClr val="000000">
                      <a:alpha val="43137"/>
                    </a:srgbClr>
                  </a:outerShdw>
                </a:effectLst>
              </a:rPr>
              <a:t>, so that the god Horus himself took on the role of active king; </a:t>
            </a:r>
          </a:p>
          <a:p>
            <a:pPr>
              <a:buFont typeface="Arial" pitchFamily="34" charset="0"/>
              <a:buChar char="•"/>
            </a:pPr>
            <a:r>
              <a:rPr lang="en-US" dirty="0" smtClean="0">
                <a:solidFill>
                  <a:schemeClr val="bg1"/>
                </a:solidFill>
                <a:effectLst>
                  <a:outerShdw blurRad="38100" dist="38100" dir="2700000" algn="tl">
                    <a:srgbClr val="000000">
                      <a:alpha val="43137"/>
                    </a:srgbClr>
                  </a:outerShdw>
                </a:effectLst>
              </a:rPr>
              <a:t> the Egyptian </a:t>
            </a:r>
            <a:r>
              <a:rPr lang="en-US" dirty="0" err="1" smtClean="0">
                <a:solidFill>
                  <a:schemeClr val="bg1"/>
                </a:solidFill>
                <a:effectLst>
                  <a:outerShdw blurRad="38100" dist="38100" dir="2700000" algn="tl">
                    <a:srgbClr val="000000">
                      <a:alpha val="43137"/>
                    </a:srgbClr>
                  </a:outerShdw>
                </a:effectLst>
              </a:rPr>
              <a:t>titulary</a:t>
            </a:r>
            <a:r>
              <a:rPr lang="en-US" dirty="0" smtClean="0">
                <a:solidFill>
                  <a:schemeClr val="bg1"/>
                </a:solidFill>
                <a:effectLst>
                  <a:outerShdw blurRad="38100" dist="38100" dir="2700000" algn="tl">
                    <a:srgbClr val="000000">
                      <a:alpha val="43137"/>
                    </a:srgbClr>
                  </a:outerShdw>
                </a:effectLst>
              </a:rPr>
              <a:t> of Alexander (IV) seems to hint that the ritual power belongs not to him but to a god: Horus’ name </a:t>
            </a:r>
            <a:r>
              <a:rPr lang="en-US" i="1" dirty="0" err="1" smtClean="0">
                <a:solidFill>
                  <a:schemeClr val="bg1"/>
                </a:solidFill>
                <a:effectLst>
                  <a:outerShdw blurRad="38100" dist="38100" dir="2700000" algn="tl">
                    <a:srgbClr val="000000">
                      <a:alpha val="43137"/>
                    </a:srgbClr>
                  </a:outerShdw>
                </a:effectLst>
              </a:rPr>
              <a:t>ḥwnw</a:t>
            </a:r>
            <a:r>
              <a:rPr lang="en-US" i="1" dirty="0" smtClean="0">
                <a:solidFill>
                  <a:schemeClr val="bg1"/>
                </a:solidFill>
                <a:effectLst>
                  <a:outerShdw blurRad="38100" dist="38100" dir="2700000" algn="tl">
                    <a:srgbClr val="000000">
                      <a:alpha val="43137"/>
                    </a:srgbClr>
                  </a:outerShdw>
                </a:effectLst>
              </a:rPr>
              <a:t> </a:t>
            </a:r>
            <a:r>
              <a:rPr lang="en-US" i="1" dirty="0" err="1" smtClean="0">
                <a:solidFill>
                  <a:schemeClr val="bg1"/>
                </a:solidFill>
                <a:effectLst>
                  <a:outerShdw blurRad="38100" dist="38100" dir="2700000" algn="tl">
                    <a:srgbClr val="000000">
                      <a:alpha val="43137"/>
                    </a:srgbClr>
                  </a:outerShdw>
                </a:effectLst>
              </a:rPr>
              <a:t>wsr-pḥty</a:t>
            </a:r>
            <a:r>
              <a:rPr lang="en-US"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(“Youth, strong with might”) and the name of Two Ladies </a:t>
            </a:r>
            <a:r>
              <a:rPr lang="en-US" i="1" dirty="0" err="1" smtClean="0">
                <a:solidFill>
                  <a:schemeClr val="bg1"/>
                </a:solidFill>
                <a:effectLst>
                  <a:outerShdw blurRad="38100" dist="38100" dir="2700000" algn="tl">
                    <a:srgbClr val="000000">
                      <a:alpha val="43137"/>
                    </a:srgbClr>
                  </a:outerShdw>
                </a:effectLst>
              </a:rPr>
              <a:t>mry</a:t>
            </a:r>
            <a:r>
              <a:rPr lang="ru-RU" i="1" dirty="0">
                <a:solidFill>
                  <a:schemeClr val="bg1"/>
                </a:solidFill>
                <a:effectLst>
                  <a:outerShdw blurRad="38100" dist="38100" dir="2700000" algn="tl">
                    <a:srgbClr val="000000">
                      <a:alpha val="43137"/>
                    </a:srgbClr>
                  </a:outerShdw>
                </a:effectLst>
              </a:rPr>
              <a:t>-</a:t>
            </a:r>
            <a:r>
              <a:rPr lang="en-US" i="1" dirty="0" err="1" smtClean="0">
                <a:solidFill>
                  <a:schemeClr val="bg1"/>
                </a:solidFill>
                <a:effectLst>
                  <a:outerShdw blurRad="38100" dist="38100" dir="2700000" algn="tl">
                    <a:srgbClr val="000000">
                      <a:alpha val="43137"/>
                    </a:srgbClr>
                  </a:outerShdw>
                </a:effectLst>
              </a:rPr>
              <a:t>n</a:t>
            </a:r>
            <a:r>
              <a:rPr lang="en-US" i="1" u="sng" dirty="0" err="1" smtClean="0">
                <a:solidFill>
                  <a:schemeClr val="bg1"/>
                </a:solidFill>
                <a:effectLst>
                  <a:outerShdw blurRad="38100" dist="38100" dir="2700000" algn="tl">
                    <a:srgbClr val="000000">
                      <a:alpha val="43137"/>
                    </a:srgbClr>
                  </a:outerShdw>
                </a:effectLst>
              </a:rPr>
              <a:t>t</a:t>
            </a:r>
            <a:r>
              <a:rPr lang="en-US" i="1" dirty="0" err="1" smtClean="0">
                <a:solidFill>
                  <a:schemeClr val="bg1"/>
                </a:solidFill>
                <a:effectLst>
                  <a:outerShdw blurRad="38100" dist="38100" dir="2700000" algn="tl">
                    <a:srgbClr val="000000">
                      <a:alpha val="43137"/>
                    </a:srgbClr>
                  </a:outerShdw>
                </a:effectLst>
              </a:rPr>
              <a:t>rw</a:t>
            </a:r>
            <a:r>
              <a:rPr lang="en-US" i="1" dirty="0" smtClean="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rdi</a:t>
            </a:r>
            <a:r>
              <a:rPr lang="ru-RU" i="1" dirty="0">
                <a:solidFill>
                  <a:schemeClr val="bg1"/>
                </a:solidFill>
                <a:effectLst>
                  <a:outerShdw blurRad="38100" dist="38100" dir="2700000" algn="tl">
                    <a:srgbClr val="000000">
                      <a:alpha val="43137"/>
                    </a:srgbClr>
                  </a:outerShdw>
                </a:effectLst>
              </a:rPr>
              <a:t>-</a:t>
            </a:r>
            <a:r>
              <a:rPr lang="en-US" i="1" dirty="0">
                <a:solidFill>
                  <a:schemeClr val="bg1"/>
                </a:solidFill>
                <a:effectLst>
                  <a:outerShdw blurRad="38100" dist="38100" dir="2700000" algn="tl">
                    <a:srgbClr val="000000">
                      <a:alpha val="43137"/>
                    </a:srgbClr>
                  </a:outerShdw>
                </a:effectLst>
              </a:rPr>
              <a:t>n</a:t>
            </a:r>
            <a:r>
              <a:rPr lang="ru-RU" i="1" dirty="0">
                <a:solidFill>
                  <a:schemeClr val="bg1"/>
                </a:solidFill>
                <a:effectLst>
                  <a:outerShdw blurRad="38100" dist="38100" dir="2700000" algn="tl">
                    <a:srgbClr val="000000">
                      <a:alpha val="43137"/>
                    </a:srgbClr>
                  </a:outerShdw>
                </a:effectLst>
              </a:rPr>
              <a:t>.</a:t>
            </a:r>
            <a:r>
              <a:rPr lang="en-US" i="1" dirty="0">
                <a:solidFill>
                  <a:schemeClr val="bg1"/>
                </a:solidFill>
                <a:effectLst>
                  <a:outerShdw blurRad="38100" dist="38100" dir="2700000" algn="tl">
                    <a:srgbClr val="000000">
                      <a:alpha val="43137"/>
                    </a:srgbClr>
                  </a:outerShdw>
                </a:effectLst>
              </a:rPr>
              <a:t>f </a:t>
            </a:r>
            <a:r>
              <a:rPr lang="en-US" i="1" dirty="0" err="1" smtClean="0">
                <a:solidFill>
                  <a:schemeClr val="bg1"/>
                </a:solidFill>
                <a:effectLst>
                  <a:outerShdw blurRad="38100" dist="38100" dir="2700000" algn="tl">
                    <a:srgbClr val="000000">
                      <a:alpha val="43137"/>
                    </a:srgbClr>
                  </a:outerShdw>
                </a:effectLst>
              </a:rPr>
              <a:t>iʒwt</a:t>
            </a:r>
            <a:r>
              <a:rPr lang="ru-RU" i="1" dirty="0">
                <a:solidFill>
                  <a:schemeClr val="bg1"/>
                </a:solidFill>
                <a:effectLst>
                  <a:outerShdw blurRad="38100" dist="38100" dir="2700000" algn="tl">
                    <a:srgbClr val="000000">
                      <a:alpha val="43137"/>
                    </a:srgbClr>
                  </a:outerShdw>
                </a:effectLst>
              </a:rPr>
              <a:t>-</a:t>
            </a:r>
            <a:r>
              <a:rPr lang="en-US" i="1" dirty="0">
                <a:solidFill>
                  <a:schemeClr val="bg1"/>
                </a:solidFill>
                <a:effectLst>
                  <a:outerShdw blurRad="38100" dist="38100" dir="2700000" algn="tl">
                    <a:srgbClr val="000000">
                      <a:alpha val="43137"/>
                    </a:srgbClr>
                  </a:outerShdw>
                </a:effectLst>
              </a:rPr>
              <a:t>n</a:t>
            </a:r>
            <a:r>
              <a:rPr lang="ru-RU" i="1" dirty="0">
                <a:solidFill>
                  <a:schemeClr val="bg1"/>
                </a:solidFill>
                <a:effectLst>
                  <a:outerShdw blurRad="38100" dist="38100" dir="2700000" algn="tl">
                    <a:srgbClr val="000000">
                      <a:alpha val="43137"/>
                    </a:srgbClr>
                  </a:outerShdw>
                </a:effectLst>
              </a:rPr>
              <a:t>-</a:t>
            </a:r>
            <a:r>
              <a:rPr lang="en-US" i="1" dirty="0">
                <a:solidFill>
                  <a:schemeClr val="bg1"/>
                </a:solidFill>
                <a:effectLst>
                  <a:outerShdw blurRad="38100" dist="38100" dir="2700000" algn="tl">
                    <a:srgbClr val="000000">
                      <a:alpha val="43137"/>
                    </a:srgbClr>
                  </a:outerShdw>
                </a:effectLst>
              </a:rPr>
              <a:t>it</a:t>
            </a:r>
            <a:r>
              <a:rPr lang="ru-RU" i="1" dirty="0">
                <a:solidFill>
                  <a:schemeClr val="bg1"/>
                </a:solidFill>
                <a:effectLst>
                  <a:outerShdw blurRad="38100" dist="38100" dir="2700000" algn="tl">
                    <a:srgbClr val="000000">
                      <a:alpha val="43137"/>
                    </a:srgbClr>
                  </a:outerShdw>
                </a:effectLst>
              </a:rPr>
              <a:t>.</a:t>
            </a:r>
            <a:r>
              <a:rPr lang="en-US" i="1" dirty="0">
                <a:solidFill>
                  <a:schemeClr val="bg1"/>
                </a:solidFill>
                <a:effectLst>
                  <a:outerShdw blurRad="38100" dist="38100" dir="2700000" algn="tl">
                    <a:srgbClr val="000000">
                      <a:alpha val="43137"/>
                    </a:srgbClr>
                  </a:outerShdw>
                </a:effectLst>
              </a:rPr>
              <a:t>f</a:t>
            </a: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(“Beloved by gods, to whom the rank of his father is given”) are obviously associated with the image of Horus, son of Osiris and Isis, thus implicitly portrayed as the possessor of royal status instead of terrestrial king;</a:t>
            </a:r>
          </a:p>
          <a:p>
            <a:pPr>
              <a:buFont typeface="Arial" pitchFamily="34" charset="0"/>
              <a:buChar char="•"/>
            </a:pP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the “conceptual” temple building highlighting the sacral qualities of a king ceased.  </a:t>
            </a:r>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4624"/>
            <a:ext cx="9144000" cy="6463308"/>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Satrapy of Ptolemy (316-305/4 B.C.): “isolationist” trend in propaganda</a:t>
            </a:r>
          </a:p>
          <a:p>
            <a:endParaRPr lang="en-US" b="1" dirty="0">
              <a:solidFill>
                <a:schemeClr val="bg1"/>
              </a:solidFill>
              <a:effectLst>
                <a:outerShdw blurRad="38100" dist="38100" dir="2700000" algn="tl">
                  <a:srgbClr val="000000">
                    <a:alpha val="43137"/>
                  </a:srgbClr>
                </a:outerShdw>
              </a:effectLst>
            </a:endParaRPr>
          </a:p>
          <a:p>
            <a:pPr>
              <a:buFont typeface="Arial" pitchFamily="34" charset="0"/>
              <a:buChar char="•"/>
            </a:pPr>
            <a:r>
              <a:rPr lang="en-US" b="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the </a:t>
            </a:r>
            <a:r>
              <a:rPr lang="en-US" i="1" dirty="0" smtClean="0">
                <a:solidFill>
                  <a:schemeClr val="bg1"/>
                </a:solidFill>
                <a:effectLst>
                  <a:outerShdw blurRad="38100" dist="38100" dir="2700000" algn="tl">
                    <a:srgbClr val="000000">
                      <a:alpha val="43137"/>
                    </a:srgbClr>
                  </a:outerShdw>
                </a:effectLst>
              </a:rPr>
              <a:t>Satrap </a:t>
            </a:r>
            <a:r>
              <a:rPr lang="en-US" i="1" dirty="0" err="1" smtClean="0">
                <a:solidFill>
                  <a:schemeClr val="bg1"/>
                </a:solidFill>
                <a:effectLst>
                  <a:outerShdw blurRad="38100" dist="38100" dir="2700000" algn="tl">
                    <a:srgbClr val="000000">
                      <a:alpha val="43137"/>
                    </a:srgbClr>
                  </a:outerShdw>
                </a:effectLst>
              </a:rPr>
              <a:t>Stela</a:t>
            </a:r>
            <a:r>
              <a:rPr lang="en-US"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of 311 B.C.: </a:t>
            </a:r>
          </a:p>
          <a:p>
            <a:pPr indent="-342900"/>
            <a:r>
              <a:rPr lang="en-US" dirty="0" smtClean="0">
                <a:solidFill>
                  <a:schemeClr val="bg1"/>
                </a:solidFill>
                <a:effectLst>
                  <a:outerShdw blurRad="38100" dist="38100" dir="2700000" algn="tl">
                    <a:srgbClr val="000000">
                      <a:alpha val="43137"/>
                    </a:srgbClr>
                  </a:outerShdw>
                </a:effectLst>
              </a:rPr>
              <a:t>   Ptolemy’s wars are not his initiative but a reaction on offence</a:t>
            </a:r>
            <a:r>
              <a:rPr lang="en-US" dirty="0">
                <a:solidFill>
                  <a:schemeClr val="bg1"/>
                </a:solidFill>
                <a:effectLst>
                  <a:outerShdw blurRad="38100" dist="38100" dir="2700000" algn="tl">
                    <a:srgbClr val="000000">
                      <a:alpha val="43137"/>
                    </a:srgbClr>
                  </a:outerShdw>
                </a:effectLst>
              </a:rPr>
              <a:t>; </a:t>
            </a:r>
          </a:p>
          <a:p>
            <a:pPr indent="-342900"/>
            <a:r>
              <a:rPr lang="en-US" dirty="0">
                <a:solidFill>
                  <a:schemeClr val="bg1"/>
                </a:solidFill>
                <a:effectLst>
                  <a:outerShdw blurRad="38100" dist="38100" dir="2700000" algn="tl">
                    <a:srgbClr val="000000">
                      <a:alpha val="43137"/>
                    </a:srgbClr>
                  </a:outerShdw>
                </a:effectLst>
              </a:rPr>
              <a:t>   in an earlier episode from the history of the </a:t>
            </a:r>
            <a:r>
              <a:rPr lang="en-US" dirty="0" err="1">
                <a:solidFill>
                  <a:schemeClr val="bg1"/>
                </a:solidFill>
                <a:effectLst>
                  <a:outerShdw blurRad="38100" dist="38100" dir="2700000" algn="tl">
                    <a:srgbClr val="000000">
                      <a:alpha val="43137"/>
                    </a:srgbClr>
                  </a:outerShdw>
                </a:effectLst>
              </a:rPr>
              <a:t>Buto</a:t>
            </a:r>
            <a:r>
              <a:rPr lang="en-US" dirty="0">
                <a:solidFill>
                  <a:schemeClr val="bg1"/>
                </a:solidFill>
                <a:effectLst>
                  <a:outerShdw blurRad="38100" dist="38100" dir="2700000" algn="tl">
                    <a:srgbClr val="000000">
                      <a:alpha val="43137"/>
                    </a:srgbClr>
                  </a:outerShdw>
                </a:effectLst>
              </a:rPr>
              <a:t> region the Persian king </a:t>
            </a:r>
            <a:r>
              <a:rPr lang="en-US" dirty="0" err="1">
                <a:solidFill>
                  <a:schemeClr val="bg1"/>
                </a:solidFill>
                <a:effectLst>
                  <a:outerShdw blurRad="38100" dist="38100" dir="2700000" algn="tl">
                    <a:srgbClr val="000000">
                      <a:alpha val="43137"/>
                    </a:srgbClr>
                  </a:outerShdw>
                </a:effectLst>
              </a:rPr>
              <a:t>Artaxerxes</a:t>
            </a:r>
            <a:r>
              <a:rPr lang="en-US" dirty="0">
                <a:solidFill>
                  <a:schemeClr val="bg1"/>
                </a:solidFill>
                <a:effectLst>
                  <a:outerShdw blurRad="38100" dist="38100" dir="2700000" algn="tl">
                    <a:srgbClr val="000000">
                      <a:alpha val="43137"/>
                    </a:srgbClr>
                  </a:outerShdw>
                </a:effectLst>
              </a:rPr>
              <a:t> III,    who invaded Egypt in 343 B.C., is depicted in a recognizable association to the god Seth;</a:t>
            </a:r>
          </a:p>
          <a:p>
            <a:pPr indent="-342900"/>
            <a:r>
              <a:rPr lang="en-US" dirty="0">
                <a:solidFill>
                  <a:schemeClr val="bg1"/>
                </a:solidFill>
                <a:effectLst>
                  <a:outerShdw blurRad="38100" dist="38100" dir="2700000" algn="tl">
                    <a:srgbClr val="000000">
                      <a:alpha val="43137"/>
                    </a:srgbClr>
                  </a:outerShdw>
                </a:effectLst>
              </a:rPr>
              <a:t>   the interregional Asiatic realm (the </a:t>
            </a:r>
            <a:r>
              <a:rPr lang="en-US" dirty="0" err="1">
                <a:solidFill>
                  <a:schemeClr val="bg1"/>
                </a:solidFill>
                <a:effectLst>
                  <a:outerShdw blurRad="38100" dist="38100" dir="2700000" algn="tl">
                    <a:srgbClr val="000000">
                      <a:alpha val="43137"/>
                    </a:srgbClr>
                  </a:outerShdw>
                </a:effectLst>
              </a:rPr>
              <a:t>Achaemenian</a:t>
            </a:r>
            <a:r>
              <a:rPr lang="en-US" dirty="0">
                <a:solidFill>
                  <a:schemeClr val="bg1"/>
                </a:solidFill>
                <a:effectLst>
                  <a:outerShdw blurRad="38100" dist="38100" dir="2700000" algn="tl">
                    <a:srgbClr val="000000">
                      <a:alpha val="43137"/>
                    </a:srgbClr>
                  </a:outerShdw>
                </a:effectLst>
              </a:rPr>
              <a:t> empire eventually transformed into the </a:t>
            </a:r>
            <a:r>
              <a:rPr lang="en-US" dirty="0" err="1">
                <a:solidFill>
                  <a:schemeClr val="bg1"/>
                </a:solidFill>
                <a:effectLst>
                  <a:outerShdw blurRad="38100" dist="38100" dir="2700000" algn="tl">
                    <a:srgbClr val="000000">
                      <a:alpha val="43137"/>
                    </a:srgbClr>
                  </a:outerShdw>
                </a:effectLst>
              </a:rPr>
              <a:t>Argead</a:t>
            </a:r>
            <a:r>
              <a:rPr lang="en-US" dirty="0">
                <a:solidFill>
                  <a:schemeClr val="bg1"/>
                </a:solidFill>
                <a:effectLst>
                  <a:outerShdw blurRad="38100" dist="38100" dir="2700000" algn="tl">
                    <a:srgbClr val="000000">
                      <a:alpha val="43137"/>
                    </a:srgbClr>
                  </a:outerShdw>
                </a:effectLst>
              </a:rPr>
              <a:t> empire) is Egypt’s foe (e.g. Ptolemy returns the cult objects once seized from the Egyptian temples by its rulers);</a:t>
            </a:r>
          </a:p>
          <a:p>
            <a:pPr marL="342900" indent="-342900">
              <a:buFont typeface="+mj-lt"/>
              <a:buAutoNum type="arabicPeriod"/>
            </a:pPr>
            <a:endParaRPr lang="en-US" dirty="0" smtClean="0">
              <a:solidFill>
                <a:schemeClr val="bg1"/>
              </a:solidFill>
              <a:effectLst>
                <a:outerShdw blurRad="38100" dist="38100" dir="2700000" algn="tl">
                  <a:srgbClr val="000000">
                    <a:alpha val="43137"/>
                  </a:srgbClr>
                </a:outerShdw>
              </a:effectLst>
            </a:endParaRPr>
          </a:p>
          <a:p>
            <a:pPr>
              <a:buFont typeface="Arial" pitchFamily="34" charset="0"/>
              <a:buChar char="•"/>
            </a:pP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traditions about </a:t>
            </a:r>
            <a:r>
              <a:rPr lang="en-US" dirty="0" err="1" smtClean="0">
                <a:solidFill>
                  <a:schemeClr val="bg1"/>
                </a:solidFill>
                <a:effectLst>
                  <a:outerShdw blurRad="38100" dist="38100" dir="2700000" algn="tl">
                    <a:srgbClr val="000000">
                      <a:alpha val="43137"/>
                    </a:srgbClr>
                  </a:outerShdw>
                </a:effectLst>
              </a:rPr>
              <a:t>Cleomenes</a:t>
            </a:r>
            <a:r>
              <a:rPr lang="en-US" dirty="0" smtClean="0">
                <a:solidFill>
                  <a:schemeClr val="bg1"/>
                </a:solidFill>
                <a:effectLst>
                  <a:outerShdw blurRad="38100" dist="38100" dir="2700000" algn="tl">
                    <a:srgbClr val="000000">
                      <a:alpha val="43137"/>
                    </a:srgbClr>
                  </a:outerShdw>
                </a:effectLst>
              </a:rPr>
              <a:t> of Naucratis and about the invasion of </a:t>
            </a:r>
            <a:r>
              <a:rPr lang="en-US" dirty="0" err="1" smtClean="0">
                <a:solidFill>
                  <a:schemeClr val="bg1"/>
                </a:solidFill>
                <a:effectLst>
                  <a:outerShdw blurRad="38100" dist="38100" dir="2700000" algn="tl">
                    <a:srgbClr val="000000">
                      <a:alpha val="43137"/>
                    </a:srgbClr>
                  </a:outerShdw>
                </a:effectLst>
              </a:rPr>
              <a:t>Artaxerxes</a:t>
            </a:r>
            <a:r>
              <a:rPr lang="en-US" dirty="0" smtClean="0">
                <a:solidFill>
                  <a:schemeClr val="bg1"/>
                </a:solidFill>
                <a:effectLst>
                  <a:outerShdw blurRad="38100" dist="38100" dir="2700000" algn="tl">
                    <a:srgbClr val="000000">
                      <a:alpha val="43137"/>
                    </a:srgbClr>
                  </a:outerShdw>
                </a:effectLst>
              </a:rPr>
              <a:t> III in Egypt ascribe to both rulers sacrileges against the sacred animals in Egyptian temples; they are known from Greek and Roman sources but obviously go to Egyptian background. </a:t>
            </a: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They can both be dated to the time of Ptolemy’s satrapy: Ptolemy could be a beneficiary of </a:t>
            </a:r>
            <a:r>
              <a:rPr lang="en-US" dirty="0" err="1" smtClean="0">
                <a:solidFill>
                  <a:schemeClr val="bg1"/>
                </a:solidFill>
                <a:effectLst>
                  <a:outerShdw blurRad="38100" dist="38100" dir="2700000" algn="tl">
                    <a:srgbClr val="000000">
                      <a:alpha val="43137"/>
                    </a:srgbClr>
                  </a:outerShdw>
                </a:effectLst>
              </a:rPr>
              <a:t>Cleomenes</a:t>
            </a:r>
            <a:r>
              <a:rPr lang="en-US" dirty="0" smtClean="0">
                <a:solidFill>
                  <a:schemeClr val="bg1"/>
                </a:solidFill>
                <a:effectLst>
                  <a:outerShdw blurRad="38100" dist="38100" dir="2700000" algn="tl">
                    <a:srgbClr val="000000">
                      <a:alpha val="43137"/>
                    </a:srgbClr>
                  </a:outerShdw>
                </a:effectLst>
              </a:rPr>
              <a:t>’ criticism only shortly after his elimination; tradition on </a:t>
            </a:r>
            <a:r>
              <a:rPr lang="en-US" dirty="0" err="1" smtClean="0">
                <a:solidFill>
                  <a:schemeClr val="bg1"/>
                </a:solidFill>
                <a:effectLst>
                  <a:outerShdw blurRad="38100" dist="38100" dir="2700000" algn="tl">
                    <a:srgbClr val="000000">
                      <a:alpha val="43137"/>
                    </a:srgbClr>
                  </a:outerShdw>
                </a:effectLst>
              </a:rPr>
              <a:t>Artaxerxes</a:t>
            </a:r>
            <a:r>
              <a:rPr lang="en-US" dirty="0" smtClean="0">
                <a:solidFill>
                  <a:schemeClr val="bg1"/>
                </a:solidFill>
                <a:effectLst>
                  <a:outerShdw blurRad="38100" dist="38100" dir="2700000" algn="tl">
                    <a:srgbClr val="000000">
                      <a:alpha val="43137"/>
                    </a:srgbClr>
                  </a:outerShdw>
                </a:effectLst>
              </a:rPr>
              <a:t> III should have appeared not too long after his invasion but probably later than Alexander’s time (otherwise the presentation of other Persian ruler as a legitimate king in </a:t>
            </a:r>
            <a:r>
              <a:rPr lang="en-US" dirty="0" err="1" smtClean="0">
                <a:solidFill>
                  <a:schemeClr val="bg1"/>
                </a:solidFill>
                <a:effectLst>
                  <a:outerShdw blurRad="38100" dist="38100" dir="2700000" algn="tl">
                    <a:srgbClr val="000000">
                      <a:alpha val="43137"/>
                    </a:srgbClr>
                  </a:outerShdw>
                </a:effectLst>
              </a:rPr>
              <a:t>Stela</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effectLst>
                  <a:outerShdw blurRad="38100" dist="38100" dir="2700000" algn="tl">
                    <a:srgbClr val="000000">
                      <a:alpha val="43137"/>
                    </a:srgbClr>
                  </a:outerShdw>
                </a:effectLst>
              </a:rPr>
              <a:t>Bucheum</a:t>
            </a:r>
            <a:r>
              <a:rPr lang="en-US" dirty="0" smtClean="0">
                <a:solidFill>
                  <a:schemeClr val="bg1"/>
                </a:solidFill>
                <a:effectLst>
                  <a:outerShdw blurRad="38100" dist="38100" dir="2700000" algn="tl">
                    <a:srgbClr val="000000">
                      <a:alpha val="43137"/>
                    </a:srgbClr>
                  </a:outerShdw>
                </a:effectLst>
              </a:rPr>
              <a:t> 2 would not be possible). </a:t>
            </a:r>
          </a:p>
          <a:p>
            <a:pPr>
              <a:buFont typeface="Arial" pitchFamily="34" charset="0"/>
              <a:buChar char="•"/>
            </a:pPr>
            <a:endParaRPr lang="en-US" dirty="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Probably, this “isolationist” trend is caused by the situation between the </a:t>
            </a:r>
            <a:r>
              <a:rPr lang="en-US" dirty="0" err="1" smtClean="0">
                <a:solidFill>
                  <a:schemeClr val="bg1"/>
                </a:solidFill>
                <a:effectLst>
                  <a:outerShdw blurRad="38100" dist="38100" dir="2700000" algn="tl">
                    <a:srgbClr val="000000">
                      <a:alpha val="43137"/>
                    </a:srgbClr>
                  </a:outerShdw>
                </a:effectLst>
              </a:rPr>
              <a:t>diadochs</a:t>
            </a:r>
            <a:r>
              <a:rPr lang="en-US" dirty="0" smtClean="0">
                <a:solidFill>
                  <a:schemeClr val="bg1"/>
                </a:solidFill>
                <a:effectLst>
                  <a:outerShdw blurRad="38100" dist="38100" dir="2700000" algn="tl">
                    <a:srgbClr val="000000">
                      <a:alpha val="43137"/>
                    </a:srgbClr>
                  </a:outerShdw>
                </a:effectLst>
              </a:rPr>
              <a:t> in the late 310s and early 300s: Ptolemy was not able to defeat </a:t>
            </a:r>
            <a:r>
              <a:rPr lang="en-US" dirty="0" err="1" smtClean="0">
                <a:solidFill>
                  <a:schemeClr val="bg1"/>
                </a:solidFill>
                <a:effectLst>
                  <a:outerShdw blurRad="38100" dist="38100" dir="2700000" algn="tl">
                    <a:srgbClr val="000000">
                      <a:alpha val="43137"/>
                    </a:srgbClr>
                  </a:outerShdw>
                </a:effectLst>
              </a:rPr>
              <a:t>Antigonus</a:t>
            </a:r>
            <a:r>
              <a:rPr lang="en-US" dirty="0" smtClean="0">
                <a:solidFill>
                  <a:schemeClr val="bg1"/>
                </a:solidFill>
                <a:effectLst>
                  <a:outerShdw blurRad="38100" dist="38100" dir="2700000" algn="tl">
                    <a:srgbClr val="000000">
                      <a:alpha val="43137"/>
                    </a:srgbClr>
                  </a:outerShdw>
                </a:effectLst>
              </a:rPr>
              <a:t> and Demetrius and to develop his own expansion and even expected their invasion. Thus, there was a need to demonstrate to the Egyptians the extreme hostility of the world outside and the necessity to </a:t>
            </a:r>
            <a:r>
              <a:rPr lang="en-US" dirty="0" err="1" smtClean="0">
                <a:solidFill>
                  <a:schemeClr val="bg1"/>
                </a:solidFill>
                <a:effectLst>
                  <a:outerShdw blurRad="38100" dist="38100" dir="2700000" algn="tl">
                    <a:srgbClr val="000000">
                      <a:alpha val="43137"/>
                    </a:srgbClr>
                  </a:outerShdw>
                </a:effectLst>
              </a:rPr>
              <a:t>supprt</a:t>
            </a:r>
            <a:r>
              <a:rPr lang="en-US" dirty="0" smtClean="0">
                <a:solidFill>
                  <a:schemeClr val="bg1"/>
                </a:solidFill>
                <a:effectLst>
                  <a:outerShdw blurRad="38100" dist="38100" dir="2700000" algn="tl">
                    <a:srgbClr val="000000">
                      <a:alpha val="43137"/>
                    </a:srgbClr>
                  </a:outerShdw>
                </a:effectLst>
              </a:rPr>
              <a:t> Ptolemy against it. </a:t>
            </a:r>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1514</Words>
  <Application>Microsoft Office PowerPoint</Application>
  <PresentationFormat>Экран (4:3)</PresentationFormat>
  <Paragraphs>79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75</cp:revision>
  <dcterms:created xsi:type="dcterms:W3CDTF">2017-10-21T09:17:21Z</dcterms:created>
  <dcterms:modified xsi:type="dcterms:W3CDTF">2017-11-04T10:44:57Z</dcterms:modified>
</cp:coreProperties>
</file>