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8" r:id="rId5"/>
    <p:sldId id="257" r:id="rId6"/>
    <p:sldId id="261" r:id="rId7"/>
    <p:sldId id="259" r:id="rId8"/>
    <p:sldId id="258" r:id="rId9"/>
    <p:sldId id="269" r:id="rId10"/>
    <p:sldId id="266" r:id="rId11"/>
    <p:sldId id="260" r:id="rId12"/>
    <p:sldId id="262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6DCE-29BE-44E5-8802-FE4DEB51D87A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7DAE-E157-4649-A40F-B29961706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20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6DCE-29BE-44E5-8802-FE4DEB51D87A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7DAE-E157-4649-A40F-B29961706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76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6DCE-29BE-44E5-8802-FE4DEB51D87A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7DAE-E157-4649-A40F-B29961706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73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6DCE-29BE-44E5-8802-FE4DEB51D87A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7DAE-E157-4649-A40F-B29961706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746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6DCE-29BE-44E5-8802-FE4DEB51D87A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7DAE-E157-4649-A40F-B29961706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833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6DCE-29BE-44E5-8802-FE4DEB51D87A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7DAE-E157-4649-A40F-B29961706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237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6DCE-29BE-44E5-8802-FE4DEB51D87A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7DAE-E157-4649-A40F-B29961706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646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6DCE-29BE-44E5-8802-FE4DEB51D87A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7DAE-E157-4649-A40F-B29961706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78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6DCE-29BE-44E5-8802-FE4DEB51D87A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7DAE-E157-4649-A40F-B29961706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465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6DCE-29BE-44E5-8802-FE4DEB51D87A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7DAE-E157-4649-A40F-B29961706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672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6DCE-29BE-44E5-8802-FE4DEB51D87A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7DAE-E157-4649-A40F-B29961706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698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86DCE-29BE-44E5-8802-FE4DEB51D87A}" type="datetimeFigureOut">
              <a:rPr lang="ru-RU" smtClean="0"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A7DAE-E157-4649-A40F-B29961706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87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609" y="980661"/>
            <a:ext cx="108402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концепции истории Нового времени в советской исторической науке во второй половине 1930-х гг. (по материалам сектора Новой истории Института Истории Академии Наук СССР)</a:t>
            </a:r>
          </a:p>
        </p:txBody>
      </p:sp>
    </p:spTree>
    <p:extLst>
      <p:ext uri="{BB962C8B-B14F-4D97-AF65-F5344CB8AC3E}">
        <p14:creationId xmlns:p14="http://schemas.microsoft.com/office/powerpoint/2010/main" val="919483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457" y="1208315"/>
            <a:ext cx="3129643" cy="4819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315" y="203199"/>
            <a:ext cx="11016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«Царизм и западноевропейские революции»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69943" y="6168571"/>
            <a:ext cx="317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М.: </a:t>
            </a:r>
            <a:r>
              <a:rPr lang="ru-RU" sz="2000" b="1" dirty="0" err="1"/>
              <a:t>Соцэкгиз</a:t>
            </a:r>
            <a:r>
              <a:rPr lang="ru-RU" sz="2000" b="1" dirty="0"/>
              <a:t>, 1941.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6485" y="997925"/>
            <a:ext cx="451394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 1936 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Предполагалось выпустить три тома.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Особый упор на тему Французской революции 1789 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«Спор о польском материале»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Венского Конгресса 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Стрелка: вправо 6"/>
          <p:cNvSpPr/>
          <p:nvPr/>
        </p:nvSpPr>
        <p:spPr>
          <a:xfrm>
            <a:off x="4985657" y="2990619"/>
            <a:ext cx="2917372" cy="190137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196114" y="3618140"/>
            <a:ext cx="2075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Приостановка работ </a:t>
            </a:r>
          </a:p>
        </p:txBody>
      </p:sp>
    </p:spTree>
    <p:extLst>
      <p:ext uri="{BB962C8B-B14F-4D97-AF65-F5344CB8AC3E}">
        <p14:creationId xmlns:p14="http://schemas.microsoft.com/office/powerpoint/2010/main" val="4265438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078" y="1242391"/>
            <a:ext cx="5297556" cy="5297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574" y="251791"/>
            <a:ext cx="11330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«Всемирная история»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809" y="1242391"/>
            <a:ext cx="5870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проекты в ГАИМК и критика Н.М. Лукина;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разработки в Институте истории в 1937 г.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0574" y="2442034"/>
            <a:ext cx="5897217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Три тематических тома</a:t>
            </a:r>
            <a:r>
              <a:rPr lang="ru-RU" dirty="0"/>
              <a:t>: «Великая буржуазная революция во Франции», «Народно-освободительные движения» и «Империалистическая война».</a:t>
            </a:r>
          </a:p>
        </p:txBody>
      </p:sp>
      <p:sp>
        <p:nvSpPr>
          <p:cNvPr id="6" name="Стрелка: вниз 5"/>
          <p:cNvSpPr/>
          <p:nvPr/>
        </p:nvSpPr>
        <p:spPr>
          <a:xfrm>
            <a:off x="2968486" y="3417361"/>
            <a:ext cx="675861" cy="9005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7809" y="4344550"/>
            <a:ext cx="589721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Двенадцать (!!!) томов для сектора Новой истории, выстроены по хронологическому принципу.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10539" y="3298161"/>
            <a:ext cx="144448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1937-1938 гг.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29809" y="4969668"/>
            <a:ext cx="1484243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1938-1941 гг.</a:t>
            </a:r>
          </a:p>
        </p:txBody>
      </p:sp>
    </p:spTree>
    <p:extLst>
      <p:ext uri="{BB962C8B-B14F-4D97-AF65-F5344CB8AC3E}">
        <p14:creationId xmlns:p14="http://schemas.microsoft.com/office/powerpoint/2010/main" val="4001435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817" y="172278"/>
            <a:ext cx="11396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формирования концепции истории Нового времени в 1930-х гг.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0817" y="1630017"/>
            <a:ext cx="221311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Учебник для школы 1940 г.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14260" y="1630017"/>
            <a:ext cx="234563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Учебник для университетов 1939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09252" y="1630017"/>
            <a:ext cx="247815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Монографии и сборники статей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36766" y="1630017"/>
            <a:ext cx="206733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«Всемирная история»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817" y="4200939"/>
            <a:ext cx="504907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Подготовка нового поколения советских граждан и профессиональных историков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1496" y="4062439"/>
            <a:ext cx="4810539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Внедрение новой концепции в круг массовых читателей и интересующихся мировой историей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219200" y="2276348"/>
            <a:ext cx="728870" cy="19245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114260" y="2276348"/>
            <a:ext cx="662610" cy="19245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784035" y="2276348"/>
            <a:ext cx="1828800" cy="19245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805530" y="2276348"/>
            <a:ext cx="781879" cy="17860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5459895" y="2276348"/>
            <a:ext cx="4028662" cy="19245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0946296" y="2276348"/>
            <a:ext cx="357809" cy="17860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8052" y="5381679"/>
            <a:ext cx="11323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Общие положения: </a:t>
            </a:r>
            <a:r>
              <a:rPr lang="ru-RU" dirty="0"/>
              <a:t>хронологическое деление истории Нового времени, рассмотрение событий 1789-1917 гг. с позиций классовой борьбы, особая роль пролетариата в революциях и переворотах, особая роль шпионов в международных отношениях</a:t>
            </a:r>
          </a:p>
        </p:txBody>
      </p:sp>
    </p:spTree>
    <p:extLst>
      <p:ext uri="{BB962C8B-B14F-4D97-AF65-F5344CB8AC3E}">
        <p14:creationId xmlns:p14="http://schemas.microsoft.com/office/powerpoint/2010/main" val="2609924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5485" y="2496457"/>
            <a:ext cx="96665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00050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1392" y="145773"/>
            <a:ext cx="10349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Избранная историография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766" y="1081130"/>
            <a:ext cx="111185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Артизов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 Н.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Судьбы историков школы М. Н. Покровского: Середина 1930-х годов // Вопросы истории. – 1994. – № 7. – С. 34-48.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Афанасьев Ю.Н. и др. (ред.).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Советская историография. – М.: РГГУ, 1996. — 588 с.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Галямичев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 Н., Луконин Д. Е., Гордон А. В. и др.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 и власть: советские историки сталинской эпохи. – Саратов: Наука, 2006. – 280 с.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Дубровский А.М.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Историк и власть: историческая наука в СССР и концепция истории феодальной России в контексте политики и идеологии (1930-1950-е годы). – Брянск: Изд-во Брянского государственного университета им. акад. И.Г. Петровского, 2005. – 800 с.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Л.В.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истоков советской исторической науки. Подготовка кадров историков-марксистов в 1917-1929 гг. – М.: Мысль, 1968. – 197 с.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Каганович Б.С.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Евгений Викторович Тарле. Историк и время. – СПб.: Издательство Европейского университета в Санкт-Петербурге, 2014. – 357 с.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Левит С.Я. (гл. ред.).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Портреты историков. Время и судьбы. В 2 томах. Том 2. Всеобщая история. – М.: Университетская книга, Мосты культуры /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Гешарим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2000. – 461 с.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Юрганов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А.Л.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Русское национальное государство. Жизненный мир историков эпохи сталинизма. – М.: РГГУ, 2011. – 758 с.</a:t>
            </a:r>
          </a:p>
        </p:txBody>
      </p:sp>
    </p:spTree>
    <p:extLst>
      <p:ext uri="{BB962C8B-B14F-4D97-AF65-F5344CB8AC3E}">
        <p14:creationId xmlns:p14="http://schemas.microsoft.com/office/powerpoint/2010/main" val="1805640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400" y="188686"/>
            <a:ext cx="11263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работы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0208" b="10085"/>
          <a:stretch/>
        </p:blipFill>
        <p:spPr>
          <a:xfrm>
            <a:off x="6966857" y="1128095"/>
            <a:ext cx="4891313" cy="53017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686" y="943429"/>
            <a:ext cx="5747657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№ 1577 АРАН (Архив Российской Академии Наук) – Институт истории АН СССР.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 в 1992 г. после преобразования АН СССР в РАН;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Слабая систематизация – находятся документы Института истории, Коммунистической академии, Института красной профессуры и РАНИОН;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Хронологический принцип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фонообразования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стенограммы и протоколы заседаний сектора Новой истории, планы по научно-исследовательской работе, варианты глав учебника по истории Нового времени для средней школы, списки сотрудников сектора.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9773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061" y="357809"/>
            <a:ext cx="11449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основные пути формирования концепции истории Нового времени в советской историографии 1930-х гг. на основании работ, написанных сотрудниками сектора Новой истории Института истории АН СССР в 1936-1941 гг.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287" y="1572687"/>
            <a:ext cx="60164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основные направления деятельности сектора Новой истории в первые годы его существования;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материалов заседаний сектора Новой истории проанализировать историю создания нескольких важных работ, выпущенных в 1936-1941 гг.;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сформулировать основные положения советской концепции истории Нового времени на основании информации, полученной из неопубликованных документов Института истории АН СССР и изданных в 1936-1941 гг. учебников, монографий, сборников статей и документов;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39339" y="2027583"/>
            <a:ext cx="5088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процесса формирования концепции истории Нового времени во второй половине 1930-х гг. по материалам сектора Новой истории Института истории АН СССР.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39339" y="3625478"/>
            <a:ext cx="5194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неопубликованные документы Института истории АН СССР, опубликованные документы Правительственной комиссии при Политбюро ЦК ВКП(б) по составлению школьных учебников по истории и научные труды сотрудников сектора Новой истории. </a:t>
            </a:r>
          </a:p>
        </p:txBody>
      </p:sp>
    </p:spTree>
    <p:extLst>
      <p:ext uri="{BB962C8B-B14F-4D97-AF65-F5344CB8AC3E}">
        <p14:creationId xmlns:p14="http://schemas.microsoft.com/office/powerpoint/2010/main" val="1132782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043" y="198783"/>
            <a:ext cx="11714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«Новая история» для 8 класса средней школы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06956" y="867777"/>
            <a:ext cx="832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Основные этапы создания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294" y="2452591"/>
            <a:ext cx="2372139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highlight>
                  <a:srgbClr val="FFFF00"/>
                </a:highlight>
              </a:rPr>
              <a:t>Конспект учебника 1934 г.</a:t>
            </a:r>
          </a:p>
          <a:p>
            <a:endParaRPr lang="ru-RU" dirty="0">
              <a:highlight>
                <a:srgbClr val="FFFF00"/>
              </a:highlight>
            </a:endParaRPr>
          </a:p>
          <a:p>
            <a:r>
              <a:rPr lang="ru-RU" dirty="0">
                <a:highlight>
                  <a:srgbClr val="FFFF00"/>
                </a:highlight>
              </a:rPr>
              <a:t>Подтвержден Правительственной комиссией.</a:t>
            </a:r>
          </a:p>
        </p:txBody>
      </p:sp>
      <p:sp>
        <p:nvSpPr>
          <p:cNvPr id="5" name="Стрелка: вправо 4"/>
          <p:cNvSpPr/>
          <p:nvPr/>
        </p:nvSpPr>
        <p:spPr>
          <a:xfrm>
            <a:off x="1343561" y="2991558"/>
            <a:ext cx="1286994" cy="46382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617304" y="2283272"/>
            <a:ext cx="2372139" cy="203132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Варианты глав учебника, 1935-1937 гг.</a:t>
            </a:r>
          </a:p>
          <a:p>
            <a:endParaRPr lang="ru-RU" dirty="0"/>
          </a:p>
          <a:p>
            <a:r>
              <a:rPr lang="ru-RU" dirty="0"/>
              <a:t>3 варианта, соблюдены требования Комиссии</a:t>
            </a:r>
          </a:p>
        </p:txBody>
      </p:sp>
      <p:sp>
        <p:nvSpPr>
          <p:cNvPr id="7" name="Стрелка: вправо 6"/>
          <p:cNvSpPr/>
          <p:nvPr/>
        </p:nvSpPr>
        <p:spPr>
          <a:xfrm>
            <a:off x="4019069" y="3007386"/>
            <a:ext cx="1285461" cy="46382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043" y="1901408"/>
            <a:ext cx="1964389" cy="2936794"/>
          </a:xfrm>
          <a:prstGeom prst="rect">
            <a:avLst/>
          </a:prstGeom>
        </p:spPr>
      </p:pic>
      <p:cxnSp>
        <p:nvCxnSpPr>
          <p:cNvPr id="12" name="Прямая со стрелкой 11"/>
          <p:cNvCxnSpPr>
            <a:cxnSpLocks/>
          </p:cNvCxnSpPr>
          <p:nvPr/>
        </p:nvCxnSpPr>
        <p:spPr>
          <a:xfrm>
            <a:off x="424070" y="5817704"/>
            <a:ext cx="11555895" cy="159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24070" y="5605670"/>
            <a:ext cx="0" cy="21203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140227" y="5605670"/>
            <a:ext cx="0" cy="21203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555" y="5573843"/>
            <a:ext cx="54869" cy="24386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687" y="5605670"/>
            <a:ext cx="54869" cy="24386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698" y="5605670"/>
            <a:ext cx="54869" cy="24386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278" y="5589755"/>
            <a:ext cx="54869" cy="243861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10621124" y="5589755"/>
            <a:ext cx="0" cy="21203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8294" y="5249157"/>
            <a:ext cx="80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1934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89043" y="5221357"/>
            <a:ext cx="662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1935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14027" y="5221357"/>
            <a:ext cx="705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1936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04530" y="5220423"/>
            <a:ext cx="68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1937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42453" y="5204511"/>
            <a:ext cx="64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1938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32918" y="5261475"/>
            <a:ext cx="71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1939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283194" y="5261475"/>
            <a:ext cx="675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1940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04530" y="2901070"/>
            <a:ext cx="300824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Переработка в секторе Новой истории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289" y="2968581"/>
            <a:ext cx="1310754" cy="49991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424070" y="6016487"/>
            <a:ext cx="7070497" cy="583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Авторская группа </a:t>
            </a:r>
            <a:r>
              <a:rPr lang="ru-RU" b="1" dirty="0">
                <a:solidFill>
                  <a:schemeClr val="tx1"/>
                </a:solidFill>
              </a:rPr>
              <a:t>Лукин</a:t>
            </a:r>
            <a:r>
              <a:rPr lang="ru-RU" b="1" dirty="0"/>
              <a:t>-</a:t>
            </a:r>
            <a:r>
              <a:rPr lang="ru-RU" b="1" dirty="0">
                <a:solidFill>
                  <a:schemeClr val="tx1"/>
                </a:solidFill>
              </a:rPr>
              <a:t>Фридлянд</a:t>
            </a:r>
            <a:r>
              <a:rPr lang="ru-RU" b="1" dirty="0"/>
              <a:t>-</a:t>
            </a:r>
            <a:r>
              <a:rPr lang="ru-RU" b="1" dirty="0" err="1">
                <a:solidFill>
                  <a:schemeClr val="tx1"/>
                </a:solidFill>
              </a:rPr>
              <a:t>Зайдель</a:t>
            </a:r>
            <a:r>
              <a:rPr lang="ru-RU" b="1" dirty="0"/>
              <a:t>-</a:t>
            </a:r>
            <a:r>
              <a:rPr lang="ru-RU" b="1" dirty="0" err="1">
                <a:solidFill>
                  <a:schemeClr val="tx1"/>
                </a:solidFill>
              </a:rPr>
              <a:t>Далин</a:t>
            </a:r>
            <a:r>
              <a:rPr lang="ru-RU" b="1" dirty="0"/>
              <a:t>-Ефимов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94567" y="6016487"/>
            <a:ext cx="4220355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Авторская группа </a:t>
            </a:r>
            <a:r>
              <a:rPr lang="ru-RU" b="1" dirty="0"/>
              <a:t>Ефимов-Авербух-Тарле</a:t>
            </a:r>
          </a:p>
        </p:txBody>
      </p:sp>
    </p:spTree>
    <p:extLst>
      <p:ext uri="{BB962C8B-B14F-4D97-AF65-F5344CB8AC3E}">
        <p14:creationId xmlns:p14="http://schemas.microsoft.com/office/powerpoint/2010/main" val="2240850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92" y="185943"/>
            <a:ext cx="3509959" cy="52474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27443" y="344557"/>
            <a:ext cx="76597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«Новая история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с конца XVIII века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 времени Буржуазной революции во Франции, и продолжается в наши дни.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период победы и утверждения капитализма в передовых странах Европы и Америки, период буржуазно-демократических революций и национально-освободительных движений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4" name="Стрелка: вправо 3"/>
          <p:cNvSpPr/>
          <p:nvPr/>
        </p:nvSpPr>
        <p:spPr>
          <a:xfrm>
            <a:off x="4227443" y="3803374"/>
            <a:ext cx="7659757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68278" y="4137124"/>
            <a:ext cx="5830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Новое время, 1789 – 1935 гг</a:t>
            </a:r>
            <a:r>
              <a:rPr lang="ru-RU" dirty="0"/>
              <a:t>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333460" y="3803374"/>
            <a:ext cx="0" cy="33209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183756" y="3803374"/>
            <a:ext cx="0" cy="33209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0449339" y="3803374"/>
            <a:ext cx="0" cy="33209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94922" y="341906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1789 г</a:t>
            </a:r>
            <a:r>
              <a:rPr lang="ru-RU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52452" y="3419061"/>
            <a:ext cx="87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1870 г</a:t>
            </a:r>
            <a:r>
              <a:rPr lang="ru-RU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51165" y="3419061"/>
            <a:ext cx="940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1917 г</a:t>
            </a:r>
            <a:r>
              <a:rPr lang="ru-RU" dirty="0"/>
              <a:t>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18" y="4980351"/>
            <a:ext cx="1374742" cy="16723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3627" y="4980351"/>
            <a:ext cx="1654576" cy="16545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9170" y="4998142"/>
            <a:ext cx="1197391" cy="165457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5853" y="4990506"/>
            <a:ext cx="1337208" cy="16698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9322" y="4980351"/>
            <a:ext cx="1304474" cy="165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32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113" y="1235765"/>
            <a:ext cx="5163931" cy="38530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85113" y="5088835"/>
            <a:ext cx="5163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Изданы в 1939 г. Том первый рассматривает события 1789-1870 гг. Том второй рассматривает события 1870-1935 гг.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4313" y="185530"/>
            <a:ext cx="11383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«Новая история» для университетов в двух томах.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4313" y="1113183"/>
            <a:ext cx="583095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Редакция Е.В. Тарле, А.В. Ефимова, Ф.А. Хейфец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часть учебника разделена на шесть разделов;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Сохраняет хронологическую концепцию, разработанную авторами школьного учебника;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подробно рассмотрены темы, связанные с историей США, Японии и стран Скандинавии;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Картографическое приложение;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440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304" y="291548"/>
            <a:ext cx="11449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Евгений Викторович Тарле. «Нашествие Наполеона на Россию. 1812 г.»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3" y="1213338"/>
            <a:ext cx="2397828" cy="28241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0308" y="1213338"/>
            <a:ext cx="3190875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23495" y="5922498"/>
            <a:ext cx="315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М.: </a:t>
            </a:r>
            <a:r>
              <a:rPr lang="ru-RU" b="1" dirty="0" err="1"/>
              <a:t>Соцэкгиз</a:t>
            </a:r>
            <a:r>
              <a:rPr lang="ru-RU" b="1" dirty="0"/>
              <a:t>, 1939. – 311 с.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783" y="4055165"/>
            <a:ext cx="2530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Е.В. Тарле, репрессированный в 1929 г. в ходе «Академического дела», вернулся к работе в АН СССР в начале 1937 г.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68487" y="1213338"/>
            <a:ext cx="53008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«Нашествие Наполеона на Россию было самой откровенной «грабительской империалистской» войной самодержавного диктатора, твердо связавшего свое владычество с интересами французской крупной буржуазии».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«Для самой России последствия Отечественной войны были также огромны. Не морозы и не пространства России победили Наполеона: его победило сопротивление русского народа.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народ отстоял свое право на независимое национальное существование и сделал это с такой неукротимой волей к победе, с таким истинным, презирающим всякую шумиху героизмом, с таким подъемом духа, как никакой другой народ в тогдашнем мире».</a:t>
            </a:r>
          </a:p>
        </p:txBody>
      </p:sp>
    </p:spTree>
    <p:extLst>
      <p:ext uri="{BB962C8B-B14F-4D97-AF65-F5344CB8AC3E}">
        <p14:creationId xmlns:p14="http://schemas.microsoft.com/office/powerpoint/2010/main" val="3380050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304" y="145774"/>
            <a:ext cx="11489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Васильевна Милицина. «Борьба течений в профессиональном движении во Франции».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1304" y="1922929"/>
            <a:ext cx="35011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Родилась в 1900 г.;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Обучалась во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МГУ (МПГУ);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Аспирантка в РАНИОН и Коммунистической академии;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нескольких докладов, посвященных промышленному развитию Франции;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о. старшего научного сотрудника ИИ АН СССР;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5824" y="1385047"/>
            <a:ext cx="758511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Франция к концу столетия, несмотря на начавшуюся индустриализацию, отставала от своих соседей по темпам производства. Экономика же по большей части оставалась аграрной, уровень жизни населения также являлся низким.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концу 1880- х гг. во Франции формируются первые синдикаты и профсоюзы, в которые входили представители исключительно рабочей аристократии, которые «были пропитаны капиталистическим духом».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затягивания решения 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общефранцузской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забастовке явился результатом деятельности шпионов и реакционеров на местах.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Расцвет рабочего движения – создание «Конфедерации труда» в 1901 г.</a:t>
            </a:r>
          </a:p>
        </p:txBody>
      </p:sp>
    </p:spTree>
    <p:extLst>
      <p:ext uri="{BB962C8B-B14F-4D97-AF65-F5344CB8AC3E}">
        <p14:creationId xmlns:p14="http://schemas.microsoft.com/office/powerpoint/2010/main" val="19011241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1218</Words>
  <Application>Microsoft Office PowerPoint</Application>
  <PresentationFormat>Широкоэкранный</PresentationFormat>
  <Paragraphs>103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Морозов Никита Сергеевич</dc:creator>
  <cp:lastModifiedBy>Морозов Никита Сергеевич</cp:lastModifiedBy>
  <cp:revision>17</cp:revision>
  <dcterms:created xsi:type="dcterms:W3CDTF">2017-05-11T16:22:14Z</dcterms:created>
  <dcterms:modified xsi:type="dcterms:W3CDTF">2017-05-12T00:51:10Z</dcterms:modified>
</cp:coreProperties>
</file>