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54BE-A5CE-4CBA-9124-DA422429CD31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BB63-CEDE-42B2-B2D5-06B4E6C86C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eno.org/Geschichte/M/Meyer,+Eduard/Geschichte+des+Altertum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lar.uniyar.ac.ru/jspui/handle/123456789/249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00px-Eduard_Meyer.jpg"/>
          <p:cNvPicPr>
            <a:picLocks noChangeAspect="1"/>
          </p:cNvPicPr>
          <p:nvPr/>
        </p:nvPicPr>
        <p:blipFill>
          <a:blip r:embed="rId2" cstate="print"/>
          <a:srcRect r="14953" b="3299"/>
          <a:stretch>
            <a:fillRect/>
          </a:stretch>
        </p:blipFill>
        <p:spPr>
          <a:xfrm>
            <a:off x="4536438" y="0"/>
            <a:ext cx="4644074" cy="6858000"/>
          </a:xfrm>
          <a:prstGeom prst="rect">
            <a:avLst/>
          </a:prstGeom>
        </p:spPr>
      </p:pic>
      <p:pic>
        <p:nvPicPr>
          <p:cNvPr id="4" name="Рисунок 3" descr="Р_Ю_Виппер.jpg"/>
          <p:cNvPicPr>
            <a:picLocks noChangeAspect="1"/>
          </p:cNvPicPr>
          <p:nvPr/>
        </p:nvPicPr>
        <p:blipFill>
          <a:blip r:embed="rId3" cstate="print"/>
          <a:srcRect r="8400"/>
          <a:stretch>
            <a:fillRect/>
          </a:stretch>
        </p:blipFill>
        <p:spPr>
          <a:xfrm>
            <a:off x="0" y="0"/>
            <a:ext cx="4644008" cy="687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3879046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«Русский Эдуард Мейер?»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Единая концепция истории древности в трудах Р.Ю. Виппера</a:t>
            </a:r>
          </a:p>
          <a:p>
            <a:pPr algn="ctr"/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Н.С. Алмазова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03649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     Geschichte des </a:t>
            </a:r>
            <a:r>
              <a:rPr lang="de-DE" sz="1600" dirty="0" err="1" smtClean="0"/>
              <a:t>Alterthums</a:t>
            </a:r>
            <a:r>
              <a:rPr lang="de-DE" sz="1600" dirty="0" smtClean="0"/>
              <a:t>. 1. Aufl. Bde. 1-5. Stuttgart: </a:t>
            </a:r>
            <a:r>
              <a:rPr lang="de-DE" sz="1600" dirty="0" err="1" smtClean="0"/>
              <a:t>Cotta</a:t>
            </a:r>
            <a:r>
              <a:rPr lang="de-DE" sz="1600" dirty="0" smtClean="0"/>
              <a:t>, 1884-1902.</a:t>
            </a:r>
          </a:p>
          <a:p>
            <a:r>
              <a:rPr lang="de-DE" sz="1600" dirty="0" smtClean="0"/>
              <a:t>Bd. 1 (1884), Geschichte des Orients bis zur Begründung des Perserreichs.</a:t>
            </a:r>
          </a:p>
          <a:p>
            <a:r>
              <a:rPr lang="de-DE" sz="1600" dirty="0" smtClean="0"/>
              <a:t>Bd. 2 (1893), Geschichte des Abendlandes bis auf die Perserkriege.</a:t>
            </a:r>
          </a:p>
          <a:p>
            <a:r>
              <a:rPr lang="de-DE" sz="1600" dirty="0" smtClean="0"/>
              <a:t>Bd. 3 (1900), Das Perserreich und die Griechen. Erste Hälfte. 1. und 2. Buch: Bis zu den Friedensschlüssen von 448 und 446 v. Chr.</a:t>
            </a:r>
          </a:p>
          <a:p>
            <a:r>
              <a:rPr lang="de-DE" sz="1600" dirty="0" smtClean="0"/>
              <a:t>Bd. 4 (1901), Das Perserreich und die Griechen. Drittes Buch: Athen (vom Frieden von 446 bis zur </a:t>
            </a:r>
            <a:r>
              <a:rPr lang="de-DE" sz="1600" dirty="0" err="1" smtClean="0"/>
              <a:t>Capitulation</a:t>
            </a:r>
            <a:r>
              <a:rPr lang="de-DE" sz="1600" dirty="0" smtClean="0"/>
              <a:t> Athens im Jahre 404 v. Chr.).</a:t>
            </a:r>
          </a:p>
          <a:p>
            <a:r>
              <a:rPr lang="de-DE" sz="1600" dirty="0" smtClean="0"/>
              <a:t>Bd. 5 (1902), Das Perserreich und die Griechen. Viertes Buch: Der Ausgang der griechischen Geschichte.</a:t>
            </a:r>
          </a:p>
          <a:p>
            <a:endParaRPr lang="de-DE" sz="1600" dirty="0" smtClean="0"/>
          </a:p>
          <a:p>
            <a:r>
              <a:rPr lang="de-DE" sz="1600" dirty="0" smtClean="0"/>
              <a:t>    2. Aufl. Stuttgart und Berlin: </a:t>
            </a:r>
            <a:r>
              <a:rPr lang="de-DE" sz="1600" dirty="0" err="1" smtClean="0"/>
              <a:t>Cotta</a:t>
            </a:r>
            <a:r>
              <a:rPr lang="de-DE" sz="1600" dirty="0" smtClean="0"/>
              <a:t>, 1907</a:t>
            </a:r>
          </a:p>
          <a:p>
            <a:r>
              <a:rPr lang="de-DE" sz="1600" dirty="0" smtClean="0"/>
              <a:t>        Bd. 1, 1. Hälfte (1907): Einleitung. Elemente der Anthropologie</a:t>
            </a:r>
            <a:r>
              <a:rPr lang="ru-RU" sz="1600" dirty="0" smtClean="0"/>
              <a:t>.</a:t>
            </a:r>
          </a:p>
          <a:p>
            <a:endParaRPr lang="de-DE" sz="1600" dirty="0" smtClean="0"/>
          </a:p>
          <a:p>
            <a:r>
              <a:rPr lang="de-DE" sz="1600" dirty="0" smtClean="0"/>
              <a:t>    3. Aufl. Stuttgart und Berlin: </a:t>
            </a:r>
            <a:r>
              <a:rPr lang="de-DE" sz="1600" dirty="0" err="1" smtClean="0"/>
              <a:t>Cotta</a:t>
            </a:r>
            <a:r>
              <a:rPr lang="de-DE" sz="1600" dirty="0" smtClean="0"/>
              <a:t>., 1913.</a:t>
            </a:r>
            <a:endParaRPr lang="ru-RU" sz="1600" dirty="0" smtClean="0"/>
          </a:p>
          <a:p>
            <a:r>
              <a:rPr lang="en-US" sz="1600" dirty="0" smtClean="0"/>
              <a:t>Bd.1.1.:</a:t>
            </a:r>
            <a:r>
              <a:rPr lang="de-DE" sz="1600" dirty="0" smtClean="0"/>
              <a:t> Einleitung. Elemente der Anthropologie.</a:t>
            </a:r>
          </a:p>
          <a:p>
            <a:r>
              <a:rPr lang="de-DE" sz="1600" dirty="0" smtClean="0"/>
              <a:t>Bd.1.2: Zweite Abteilung: Die ältesten Geschichtlichen Völker und Kulturen bis zum sechzehnten Jahrhundert.</a:t>
            </a:r>
          </a:p>
          <a:p>
            <a:r>
              <a:rPr lang="de-DE" sz="1600" dirty="0" smtClean="0"/>
              <a:t>Bd.2.1: Die Zeit der ägyptischen Großmacht.</a:t>
            </a:r>
          </a:p>
          <a:p>
            <a:r>
              <a:rPr lang="de-DE" sz="1600" dirty="0" smtClean="0"/>
              <a:t>Bd.2.2: Der Orient vom zwölften bis zur Mitte des achten Jahrhunderts</a:t>
            </a:r>
          </a:p>
          <a:p>
            <a:r>
              <a:rPr lang="de-DE" sz="1600" dirty="0" smtClean="0"/>
              <a:t>Bd.3: Der Ausgang der altorientalischen Geschichte und der Aufstieg des Abendlandes bis zu den Perserkriegen.</a:t>
            </a:r>
          </a:p>
          <a:p>
            <a:r>
              <a:rPr lang="de-DE" sz="1600" dirty="0" smtClean="0"/>
              <a:t>Bd.4.1: Erste Abteilung: Das Perserreich und die Griechen bis zum Vorabend des peloponnesischen Krieges.</a:t>
            </a:r>
          </a:p>
          <a:p>
            <a:r>
              <a:rPr lang="de-DE" sz="1600" dirty="0" smtClean="0"/>
              <a:t>Bd.4.2: Zweite Abteilung: Der Ausgang der Griechischen Geschichte</a:t>
            </a:r>
          </a:p>
          <a:p>
            <a:r>
              <a:rPr lang="de-DE" sz="1600" dirty="0" smtClean="0"/>
              <a:t>Bd. 5: Das Perserreich und die Griechen. </a:t>
            </a:r>
          </a:p>
          <a:p>
            <a:endParaRPr lang="de-DE" sz="1600" dirty="0" smtClean="0"/>
          </a:p>
          <a:p>
            <a:endParaRPr lang="de-DE" sz="1600" dirty="0" smtClean="0"/>
          </a:p>
          <a:p>
            <a:r>
              <a:rPr lang="en-GB" sz="1600" dirty="0" smtClean="0">
                <a:hlinkClick r:id="rId2"/>
              </a:rPr>
              <a:t>http://www.zeno.org/Geschichte/M/Meyer,+Eduard/Geschichte+des+Altertums</a:t>
            </a:r>
            <a:r>
              <a:rPr lang="en-GB" sz="1600" dirty="0" smtClean="0"/>
              <a:t> 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Кареев Н.И. </a:t>
            </a:r>
            <a:r>
              <a:rPr lang="ru-RU" dirty="0" smtClean="0"/>
              <a:t>Монархии Древнего Востока и греко-римского мира. СПб.: М.М. Стасюлевич, 1908.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http://elar.uniyar.ac.ru/jspui/handle/123456789/2493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Греции: Конспект лекций проф. М. М. </a:t>
            </a:r>
            <a:r>
              <a:rPr lang="ru-RU" dirty="0" err="1" smtClean="0"/>
              <a:t>Хвостова</a:t>
            </a:r>
            <a:r>
              <a:rPr lang="ru-RU" dirty="0" smtClean="0"/>
              <a:t>, </a:t>
            </a:r>
            <a:r>
              <a:rPr lang="ru-RU" dirty="0" err="1" smtClean="0"/>
              <a:t>чит</a:t>
            </a:r>
            <a:r>
              <a:rPr lang="ru-RU" dirty="0" smtClean="0"/>
              <a:t>. в Казанском ун-те и на Казанских высших женских курсах в 1907–8 </a:t>
            </a:r>
            <a:r>
              <a:rPr lang="ru-RU" dirty="0" err="1" smtClean="0"/>
              <a:t>уч</a:t>
            </a:r>
            <a:r>
              <a:rPr lang="ru-RU" dirty="0" smtClean="0"/>
              <a:t>. году. Казань: </a:t>
            </a:r>
            <a:r>
              <a:rPr lang="ru-RU" dirty="0" err="1" smtClean="0"/>
              <a:t>Типо-лит</a:t>
            </a:r>
            <a:r>
              <a:rPr lang="ru-RU" dirty="0" smtClean="0"/>
              <a:t>. И. В. Ермолаевой, 1908.</a:t>
            </a:r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Римской империи: Конспект лекций, </a:t>
            </a:r>
            <a:r>
              <a:rPr lang="ru-RU" dirty="0" err="1" smtClean="0"/>
              <a:t>чит</a:t>
            </a:r>
            <a:r>
              <a:rPr lang="ru-RU" dirty="0" smtClean="0"/>
              <a:t>. в Казанском ун-те и на Казанских высших женских курсах в 1909 году. Казань: </a:t>
            </a:r>
            <a:r>
              <a:rPr lang="ru-RU" dirty="0" err="1" smtClean="0"/>
              <a:t>Типо-лит</a:t>
            </a:r>
            <a:r>
              <a:rPr lang="ru-RU" dirty="0" smtClean="0"/>
              <a:t>. ун-та, 1911. </a:t>
            </a:r>
            <a:r>
              <a:rPr lang="ru-RU" i="1" dirty="0" smtClean="0"/>
              <a:t>Хвостов М.М.</a:t>
            </a:r>
            <a:r>
              <a:rPr lang="ru-RU" dirty="0" smtClean="0"/>
              <a:t> История Римской республики: Конспект лекций, </a:t>
            </a:r>
            <a:r>
              <a:rPr lang="ru-RU" dirty="0" err="1" smtClean="0"/>
              <a:t>чит</a:t>
            </a:r>
            <a:r>
              <a:rPr lang="ru-RU" dirty="0" smtClean="0"/>
              <a:t>. в Казанском ун-те и на Казанских высших женских курсах. — Казань: </a:t>
            </a:r>
            <a:r>
              <a:rPr lang="ru-RU" dirty="0" err="1" smtClean="0"/>
              <a:t>Типо-лит</a:t>
            </a:r>
            <a:r>
              <a:rPr lang="ru-RU" dirty="0" smtClean="0"/>
              <a:t>. ун-та, 1911.</a:t>
            </a:r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Греции: Лекции, </a:t>
            </a:r>
            <a:r>
              <a:rPr lang="ru-RU" dirty="0" err="1" smtClean="0"/>
              <a:t>чит</a:t>
            </a:r>
            <a:r>
              <a:rPr lang="ru-RU" dirty="0" smtClean="0"/>
              <a:t>. </a:t>
            </a:r>
            <a:r>
              <a:rPr lang="ru-RU" dirty="0" err="1" smtClean="0"/>
              <a:t>въ</a:t>
            </a:r>
            <a:r>
              <a:rPr lang="ru-RU" dirty="0" smtClean="0"/>
              <a:t> Казанском </a:t>
            </a:r>
            <a:r>
              <a:rPr lang="ru-RU" dirty="0" err="1" smtClean="0"/>
              <a:t>ун-тѣ </a:t>
            </a:r>
            <a:r>
              <a:rPr lang="ru-RU" dirty="0" smtClean="0"/>
              <a:t>и на </a:t>
            </a:r>
            <a:r>
              <a:rPr lang="ru-RU" dirty="0" err="1" smtClean="0"/>
              <a:t>Казанск</a:t>
            </a:r>
            <a:r>
              <a:rPr lang="ru-RU" dirty="0" smtClean="0"/>
              <a:t>. </a:t>
            </a:r>
            <a:r>
              <a:rPr lang="ru-RU" dirty="0" err="1" smtClean="0"/>
              <a:t>высш</a:t>
            </a:r>
            <a:r>
              <a:rPr lang="ru-RU" dirty="0" smtClean="0"/>
              <a:t>. </a:t>
            </a:r>
            <a:r>
              <a:rPr lang="ru-RU" dirty="0" err="1" smtClean="0"/>
              <a:t>женск</a:t>
            </a:r>
            <a:r>
              <a:rPr lang="ru-RU" dirty="0" smtClean="0"/>
              <a:t>. </a:t>
            </a:r>
            <a:r>
              <a:rPr lang="ru-RU" dirty="0" err="1" smtClean="0"/>
              <a:t>курсахъ</a:t>
            </a:r>
            <a:r>
              <a:rPr lang="ru-RU" dirty="0" smtClean="0"/>
              <a:t>. 2-е изд., доп. — Казань: </a:t>
            </a:r>
            <a:r>
              <a:rPr lang="ru-RU" dirty="0" err="1" smtClean="0"/>
              <a:t>Маркеловъ</a:t>
            </a:r>
            <a:r>
              <a:rPr lang="ru-RU" dirty="0" smtClean="0"/>
              <a:t> и </a:t>
            </a:r>
            <a:r>
              <a:rPr lang="ru-RU" dirty="0" err="1" smtClean="0"/>
              <a:t>Шароновъ</a:t>
            </a:r>
            <a:r>
              <a:rPr lang="ru-RU" dirty="0" smtClean="0"/>
              <a:t>, 1915. </a:t>
            </a:r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Греции: Лекции, </a:t>
            </a:r>
            <a:r>
              <a:rPr lang="ru-RU" dirty="0" err="1" smtClean="0"/>
              <a:t>чит</a:t>
            </a:r>
            <a:r>
              <a:rPr lang="ru-RU" dirty="0" smtClean="0"/>
              <a:t>. в Казанском ун-те и на Казанских высших женских курсах. 2-е изд., </a:t>
            </a:r>
            <a:r>
              <a:rPr lang="ru-RU" dirty="0" err="1" smtClean="0"/>
              <a:t>доп</a:t>
            </a:r>
            <a:r>
              <a:rPr lang="ru-RU" dirty="0" smtClean="0"/>
              <a:t> / Под ред. Г. </a:t>
            </a:r>
            <a:r>
              <a:rPr lang="ru-RU" dirty="0" err="1" smtClean="0"/>
              <a:t>Пригоровского</a:t>
            </a:r>
            <a:r>
              <a:rPr lang="ru-RU" dirty="0" smtClean="0"/>
              <a:t>. М.: </a:t>
            </a:r>
            <a:r>
              <a:rPr lang="ru-RU" dirty="0" err="1" smtClean="0"/>
              <a:t>Гос</a:t>
            </a:r>
            <a:r>
              <a:rPr lang="ru-RU" dirty="0" smtClean="0"/>
              <a:t>. изд., 1924.</a:t>
            </a:r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Древнего Востока: </a:t>
            </a:r>
            <a:r>
              <a:rPr lang="ru-RU" dirty="0" err="1" smtClean="0"/>
              <a:t>Конспектъ</a:t>
            </a:r>
            <a:r>
              <a:rPr lang="ru-RU" dirty="0" smtClean="0"/>
              <a:t> </a:t>
            </a:r>
            <a:r>
              <a:rPr lang="ru-RU" dirty="0" err="1" smtClean="0"/>
              <a:t>лекцiй</a:t>
            </a:r>
            <a:r>
              <a:rPr lang="ru-RU" dirty="0" smtClean="0"/>
              <a:t>, </a:t>
            </a:r>
            <a:r>
              <a:rPr lang="ru-RU" dirty="0" err="1" smtClean="0"/>
              <a:t>чит</a:t>
            </a:r>
            <a:r>
              <a:rPr lang="ru-RU" dirty="0" smtClean="0"/>
              <a:t>. </a:t>
            </a:r>
            <a:r>
              <a:rPr lang="ru-RU" dirty="0" err="1" smtClean="0"/>
              <a:t>въ</a:t>
            </a:r>
            <a:r>
              <a:rPr lang="ru-RU" dirty="0" smtClean="0"/>
              <a:t> </a:t>
            </a:r>
            <a:r>
              <a:rPr lang="ru-RU" dirty="0" err="1" smtClean="0"/>
              <a:t>Казанск</a:t>
            </a:r>
            <a:r>
              <a:rPr lang="ru-RU" dirty="0" smtClean="0"/>
              <a:t>. </a:t>
            </a:r>
            <a:r>
              <a:rPr lang="ru-RU" dirty="0" err="1" smtClean="0"/>
              <a:t>ун-тѣ </a:t>
            </a:r>
            <a:r>
              <a:rPr lang="ru-RU" dirty="0" smtClean="0"/>
              <a:t>и на </a:t>
            </a:r>
            <a:r>
              <a:rPr lang="ru-RU" dirty="0" err="1" smtClean="0"/>
              <a:t>Казанск</a:t>
            </a:r>
            <a:r>
              <a:rPr lang="ru-RU" dirty="0" smtClean="0"/>
              <a:t>. </a:t>
            </a:r>
            <a:r>
              <a:rPr lang="ru-RU" dirty="0" err="1" smtClean="0"/>
              <a:t>высш</a:t>
            </a:r>
            <a:r>
              <a:rPr lang="ru-RU" dirty="0" smtClean="0"/>
              <a:t>. </a:t>
            </a:r>
            <a:r>
              <a:rPr lang="ru-RU" dirty="0" err="1" smtClean="0"/>
              <a:t>женск</a:t>
            </a:r>
            <a:r>
              <a:rPr lang="ru-RU" dirty="0" smtClean="0"/>
              <a:t>. </a:t>
            </a:r>
            <a:r>
              <a:rPr lang="ru-RU" dirty="0" err="1" smtClean="0"/>
              <a:t>Курсахъ</a:t>
            </a:r>
            <a:r>
              <a:rPr lang="ru-RU" dirty="0" smtClean="0"/>
              <a:t> </a:t>
            </a:r>
            <a:r>
              <a:rPr lang="ru-RU" dirty="0" err="1" smtClean="0"/>
              <a:t>въ</a:t>
            </a:r>
            <a:r>
              <a:rPr lang="ru-RU" dirty="0" smtClean="0"/>
              <a:t> 1908/9 </a:t>
            </a:r>
            <a:r>
              <a:rPr lang="ru-RU" dirty="0" err="1" smtClean="0"/>
              <a:t>уч</a:t>
            </a:r>
            <a:r>
              <a:rPr lang="ru-RU" dirty="0" smtClean="0"/>
              <a:t>. г. Казань: </a:t>
            </a:r>
            <a:r>
              <a:rPr lang="ru-RU" dirty="0" err="1" smtClean="0"/>
              <a:t>Типо-лит</a:t>
            </a:r>
            <a:r>
              <a:rPr lang="ru-RU" dirty="0" smtClean="0"/>
              <a:t>. </a:t>
            </a:r>
            <a:r>
              <a:rPr lang="ru-RU" dirty="0" err="1" smtClean="0"/>
              <a:t>Имп</a:t>
            </a:r>
            <a:r>
              <a:rPr lang="ru-RU" dirty="0" smtClean="0"/>
              <a:t>. ун-та, 1909.</a:t>
            </a:r>
          </a:p>
          <a:p>
            <a:r>
              <a:rPr lang="ru-RU" i="1" dirty="0" smtClean="0"/>
              <a:t>Хвостов М.М.</a:t>
            </a:r>
            <a:r>
              <a:rPr lang="ru-RU" dirty="0" smtClean="0"/>
              <a:t> История древнего Востока. 2-е </a:t>
            </a:r>
            <a:r>
              <a:rPr lang="ru-RU" dirty="0" err="1" smtClean="0"/>
              <a:t>изд</a:t>
            </a:r>
            <a:r>
              <a:rPr lang="ru-RU" dirty="0" smtClean="0"/>
              <a:t> / Под ред. Г. </a:t>
            </a:r>
            <a:r>
              <a:rPr lang="ru-RU" dirty="0" err="1" smtClean="0"/>
              <a:t>Пригоровского</a:t>
            </a:r>
            <a:r>
              <a:rPr lang="ru-RU" dirty="0" smtClean="0"/>
              <a:t>. М.–Л.: </a:t>
            </a:r>
            <a:r>
              <a:rPr lang="ru-RU" dirty="0" err="1" smtClean="0"/>
              <a:t>Гос</a:t>
            </a:r>
            <a:r>
              <a:rPr lang="ru-RU" dirty="0" smtClean="0"/>
              <a:t>. изд., 1927. (Учебники и учеб. пособия для ВУЗов).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Р.Ю. Виппер – В.И. Герье, 1895:</a:t>
            </a:r>
          </a:p>
          <a:p>
            <a:endParaRPr lang="ru-RU" dirty="0" smtClean="0"/>
          </a:p>
          <a:p>
            <a:r>
              <a:rPr lang="ru-RU" dirty="0" smtClean="0"/>
              <a:t>«…это какая-то непрерывная фабрикация лекций, прочтешь одну, придешь домой и уже садись за другую. Самая подготовка, хоть и не дает отдышки, в сущности, очень радует; постоянно передумываешь материал в разных направлениях, прибираешь аналогии, ставишь явления в том или другом разрезе, наконец, просто прочитываешь массу нового» (РГАЛИ. Ф. 2432. Оп. 1. Д. 423. Л. 4)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304195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Древний Восток и эгейская культура: Пособие к унив. курсу. М.: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изд. в кн. маг. В.С. Спиридонова и А.М. Михайлова, 1913.</a:t>
            </a:r>
          </a:p>
          <a:p>
            <a:r>
              <a:rPr lang="ru-RU" sz="2000" dirty="0" smtClean="0"/>
              <a:t>Древний Восток и эгейская культура : Пособие к унив. курсу. 2-е изд., доп. М.: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изд. в кн. маг. В.С. Спиридонова, 1916.</a:t>
            </a:r>
          </a:p>
          <a:p>
            <a:endParaRPr lang="ru-RU" sz="2000" dirty="0" smtClean="0"/>
          </a:p>
          <a:p>
            <a:r>
              <a:rPr lang="ru-RU" sz="2000" dirty="0" smtClean="0"/>
              <a:t>Лекции по истории Греции. М.: </a:t>
            </a:r>
            <a:r>
              <a:rPr lang="ru-RU" sz="2000" dirty="0" err="1" smtClean="0"/>
              <a:t>Типо-литогр</a:t>
            </a:r>
            <a:r>
              <a:rPr lang="ru-RU" sz="2000" dirty="0" smtClean="0"/>
              <a:t>. </a:t>
            </a:r>
            <a:r>
              <a:rPr lang="ru-RU" sz="2000" dirty="0" err="1" smtClean="0"/>
              <a:t>т-ва</a:t>
            </a:r>
            <a:r>
              <a:rPr lang="ru-RU" sz="2000" dirty="0" smtClean="0"/>
              <a:t> И.Н. </a:t>
            </a:r>
            <a:r>
              <a:rPr lang="ru-RU" sz="2000" dirty="0" err="1" smtClean="0"/>
              <a:t>Кушнерев</a:t>
            </a:r>
            <a:r>
              <a:rPr lang="ru-RU" sz="2000" dirty="0" smtClean="0"/>
              <a:t> и К</a:t>
            </a:r>
            <a:r>
              <a:rPr lang="ru-RU" sz="2000" smtClean="0"/>
              <a:t>°, </a:t>
            </a:r>
            <a:r>
              <a:rPr lang="ru-RU" sz="2000" smtClean="0"/>
              <a:t>1905 </a:t>
            </a:r>
            <a:r>
              <a:rPr lang="ru-RU" sz="2000" dirty="0" smtClean="0"/>
              <a:t>(</a:t>
            </a:r>
            <a:r>
              <a:rPr lang="ru-RU" sz="2000" dirty="0" err="1" smtClean="0"/>
              <a:t>переизд</a:t>
            </a:r>
            <a:r>
              <a:rPr lang="ru-RU" sz="2000" dirty="0" smtClean="0"/>
              <a:t>. 1906 и 1909 гг.).</a:t>
            </a:r>
          </a:p>
          <a:p>
            <a:r>
              <a:rPr lang="ru-RU" sz="2000" dirty="0" smtClean="0"/>
              <a:t>История Греции в классическую эпоху IX -IV вв. до Р. Х. М.: </a:t>
            </a:r>
            <a:r>
              <a:rPr lang="ru-RU" sz="2000" dirty="0" err="1" smtClean="0"/>
              <a:t>Типо-литогр</a:t>
            </a:r>
            <a:r>
              <a:rPr lang="ru-RU" sz="2000" dirty="0" smtClean="0"/>
              <a:t>. </a:t>
            </a:r>
            <a:r>
              <a:rPr lang="ru-RU" sz="2000" dirty="0" err="1" smtClean="0"/>
              <a:t>т-ва</a:t>
            </a:r>
            <a:r>
              <a:rPr lang="ru-RU" sz="2000" dirty="0" smtClean="0"/>
              <a:t> И.Н. </a:t>
            </a:r>
            <a:r>
              <a:rPr lang="ru-RU" sz="2000" dirty="0" err="1" smtClean="0"/>
              <a:t>Кушнерев</a:t>
            </a:r>
            <a:r>
              <a:rPr lang="ru-RU" sz="2000" dirty="0" smtClean="0"/>
              <a:t> и К°, 1916.</a:t>
            </a:r>
          </a:p>
          <a:p>
            <a:r>
              <a:rPr lang="ru-RU" sz="2000" dirty="0" smtClean="0"/>
              <a:t>История Греции в классическую эпоху IX -IV вв. до Р. Х.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Москва : </a:t>
            </a:r>
            <a:r>
              <a:rPr lang="ru-RU" sz="2000" dirty="0" err="1" smtClean="0"/>
              <a:t>Фарос</a:t>
            </a:r>
            <a:r>
              <a:rPr lang="ru-RU" sz="2000" dirty="0" smtClean="0"/>
              <a:t>, 1918. </a:t>
            </a:r>
          </a:p>
          <a:p>
            <a:endParaRPr lang="ru-RU" sz="2000" dirty="0" smtClean="0"/>
          </a:p>
          <a:p>
            <a:r>
              <a:rPr lang="ru-RU" sz="2000" dirty="0" smtClean="0"/>
              <a:t>Очерки истории Римской империи. М. :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изд. в кн. маг. В.С. Спиридонова и А.М. Михайлова, 1908. </a:t>
            </a:r>
          </a:p>
          <a:p>
            <a:r>
              <a:rPr lang="ru-RU" sz="2000" dirty="0" smtClean="0"/>
              <a:t>Очерки истории Римской империи. Берлин : </a:t>
            </a:r>
            <a:r>
              <a:rPr lang="ru-RU" sz="2000" dirty="0" err="1" smtClean="0"/>
              <a:t>Гос</a:t>
            </a:r>
            <a:r>
              <a:rPr lang="ru-RU" sz="2000" dirty="0" smtClean="0"/>
              <a:t>. изд-во РСФСР, 1923.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843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22</cp:revision>
  <dcterms:created xsi:type="dcterms:W3CDTF">2018-05-05T19:55:58Z</dcterms:created>
  <dcterms:modified xsi:type="dcterms:W3CDTF">2018-05-21T16:26:04Z</dcterms:modified>
</cp:coreProperties>
</file>