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8" r:id="rId5"/>
    <p:sldId id="259" r:id="rId6"/>
    <p:sldId id="260" r:id="rId7"/>
    <p:sldId id="261"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37"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59D074B-D79B-4825-9590-5FBB4A8A0DF3}" type="datetimeFigureOut">
              <a:rPr lang="ru-RU" smtClean="0"/>
              <a:t>20.09.2018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B3BC85-A746-437B-94FC-0A15F09DE73B}"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59D074B-D79B-4825-9590-5FBB4A8A0DF3}" type="datetimeFigureOut">
              <a:rPr lang="ru-RU" smtClean="0"/>
              <a:t>20.09.2018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B3BC85-A746-437B-94FC-0A15F09DE73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59D074B-D79B-4825-9590-5FBB4A8A0DF3}" type="datetimeFigureOut">
              <a:rPr lang="ru-RU" smtClean="0"/>
              <a:t>20.09.2018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B3BC85-A746-437B-94FC-0A15F09DE73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59D074B-D79B-4825-9590-5FBB4A8A0DF3}" type="datetimeFigureOut">
              <a:rPr lang="ru-RU" smtClean="0"/>
              <a:t>20.09.2018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B3BC85-A746-437B-94FC-0A15F09DE73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59D074B-D79B-4825-9590-5FBB4A8A0DF3}" type="datetimeFigureOut">
              <a:rPr lang="ru-RU" smtClean="0"/>
              <a:t>20.09.2018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B3BC85-A746-437B-94FC-0A15F09DE73B}"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59D074B-D79B-4825-9590-5FBB4A8A0DF3}" type="datetimeFigureOut">
              <a:rPr lang="ru-RU" smtClean="0"/>
              <a:t>20.09.2018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3B3BC85-A746-437B-94FC-0A15F09DE73B}"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59D074B-D79B-4825-9590-5FBB4A8A0DF3}" type="datetimeFigureOut">
              <a:rPr lang="ru-RU" smtClean="0"/>
              <a:t>20.09.2018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3B3BC85-A746-437B-94FC-0A15F09DE73B}"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59D074B-D79B-4825-9590-5FBB4A8A0DF3}" type="datetimeFigureOut">
              <a:rPr lang="ru-RU" smtClean="0"/>
              <a:t>20.09.2018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3B3BC85-A746-437B-94FC-0A15F09DE73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59D074B-D79B-4825-9590-5FBB4A8A0DF3}" type="datetimeFigureOut">
              <a:rPr lang="ru-RU" smtClean="0"/>
              <a:t>20.09.2018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3B3BC85-A746-437B-94FC-0A15F09DE73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59D074B-D79B-4825-9590-5FBB4A8A0DF3}" type="datetimeFigureOut">
              <a:rPr lang="ru-RU" smtClean="0"/>
              <a:t>20.09.2018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3B3BC85-A746-437B-94FC-0A15F09DE73B}"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59D074B-D79B-4825-9590-5FBB4A8A0DF3}" type="datetimeFigureOut">
              <a:rPr lang="ru-RU" smtClean="0"/>
              <a:t>20.09.2018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3B3BC85-A746-437B-94FC-0A15F09DE73B}"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9D074B-D79B-4825-9590-5FBB4A8A0DF3}" type="datetimeFigureOut">
              <a:rPr lang="ru-RU" smtClean="0"/>
              <a:t>20.09.2018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B3BC85-A746-437B-94FC-0A15F09DE73B}"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www.perseus.tufts.edu/hopper/entityvote?doc=Perseus:text:1999.02.0080:book=5:chapter=3&amp;auth=tgn,7016833&amp;n=1&amp;type=place"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descr="EgyptianPyramidsandSphinx2006.jpg"/>
          <p:cNvPicPr>
            <a:picLocks noChangeAspect="1"/>
          </p:cNvPicPr>
          <p:nvPr/>
        </p:nvPicPr>
        <p:blipFill>
          <a:blip r:embed="rId2" cstate="print"/>
          <a:stretch>
            <a:fillRect/>
          </a:stretch>
        </p:blipFill>
        <p:spPr>
          <a:xfrm>
            <a:off x="0" y="-27384"/>
            <a:ext cx="9144000" cy="6858000"/>
          </a:xfrm>
          <a:prstGeom prst="rect">
            <a:avLst/>
          </a:prstGeom>
        </p:spPr>
      </p:pic>
      <p:sp>
        <p:nvSpPr>
          <p:cNvPr id="4" name="Прямоугольник 6"/>
          <p:cNvSpPr>
            <a:spLocks noChangeArrowheads="1"/>
          </p:cNvSpPr>
          <p:nvPr/>
        </p:nvSpPr>
        <p:spPr bwMode="auto">
          <a:xfrm>
            <a:off x="3537018" y="5909210"/>
            <a:ext cx="2074606" cy="523220"/>
          </a:xfrm>
          <a:prstGeom prst="rect">
            <a:avLst/>
          </a:prstGeom>
          <a:noFill/>
          <a:ln w="9525">
            <a:noFill/>
            <a:miter lim="800000"/>
            <a:headEnd/>
            <a:tailEnd/>
          </a:ln>
        </p:spPr>
        <p:txBody>
          <a:bodyPr wrap="none">
            <a:spAutoFit/>
          </a:bodyPr>
          <a:lstStyle/>
          <a:p>
            <a:pPr algn="ctr"/>
            <a:r>
              <a:rPr lang="en-US" sz="2800" b="1" i="1" dirty="0" smtClean="0">
                <a:solidFill>
                  <a:srgbClr val="C00000"/>
                </a:solidFill>
                <a:effectLst>
                  <a:outerShdw blurRad="38100" dist="38100" dir="2700000" algn="tl">
                    <a:srgbClr val="000000">
                      <a:alpha val="43137"/>
                    </a:srgbClr>
                  </a:outerShdw>
                </a:effectLst>
                <a:latin typeface="+mj-lt"/>
              </a:rPr>
              <a:t>Ivan </a:t>
            </a:r>
            <a:r>
              <a:rPr lang="en-US" sz="2800" b="1" i="1" dirty="0" smtClean="0">
                <a:solidFill>
                  <a:srgbClr val="C00000"/>
                </a:solidFill>
                <a:effectLst>
                  <a:outerShdw blurRad="38100" dist="38100" dir="2700000" algn="tl">
                    <a:srgbClr val="000000">
                      <a:alpha val="43137"/>
                    </a:srgbClr>
                  </a:outerShdw>
                </a:effectLst>
                <a:latin typeface="+mj-lt"/>
              </a:rPr>
              <a:t>Ladynin</a:t>
            </a:r>
            <a:endParaRPr lang="ru-RU" sz="2800" b="1" i="1" dirty="0">
              <a:solidFill>
                <a:srgbClr val="C00000"/>
              </a:solidFill>
              <a:effectLst>
                <a:outerShdw blurRad="38100" dist="38100" dir="2700000" algn="tl">
                  <a:srgbClr val="000000">
                    <a:alpha val="43137"/>
                  </a:srgbClr>
                </a:outerShdw>
              </a:effectLst>
              <a:latin typeface="+mj-lt"/>
            </a:endParaRPr>
          </a:p>
        </p:txBody>
      </p:sp>
      <p:pic>
        <p:nvPicPr>
          <p:cNvPr id="9" name="Рисунок 8" descr="herodotus.jpg"/>
          <p:cNvPicPr>
            <a:picLocks noChangeAspect="1"/>
          </p:cNvPicPr>
          <p:nvPr/>
        </p:nvPicPr>
        <p:blipFill>
          <a:blip r:embed="rId3" cstate="print"/>
          <a:stretch>
            <a:fillRect/>
          </a:stretch>
        </p:blipFill>
        <p:spPr>
          <a:xfrm>
            <a:off x="7236296" y="836712"/>
            <a:ext cx="1706664" cy="2304000"/>
          </a:xfrm>
          <a:prstGeom prst="rect">
            <a:avLst/>
          </a:prstGeom>
          <a:ln>
            <a:noFill/>
          </a:ln>
          <a:effectLst>
            <a:outerShdw blurRad="190500" algn="tl" rotWithShape="0">
              <a:srgbClr val="000000">
                <a:alpha val="70000"/>
              </a:srgbClr>
            </a:outerShdw>
          </a:effectLst>
        </p:spPr>
      </p:pic>
      <p:pic>
        <p:nvPicPr>
          <p:cNvPr id="10" name="Рисунок 9" descr="clip_image002.gif"/>
          <p:cNvPicPr>
            <a:picLocks noChangeAspect="1"/>
          </p:cNvPicPr>
          <p:nvPr/>
        </p:nvPicPr>
        <p:blipFill>
          <a:blip r:embed="rId4" cstate="print"/>
          <a:stretch>
            <a:fillRect/>
          </a:stretch>
        </p:blipFill>
        <p:spPr>
          <a:xfrm>
            <a:off x="6588224" y="3861048"/>
            <a:ext cx="1905000" cy="1905000"/>
          </a:xfrm>
          <a:prstGeom prst="rect">
            <a:avLst/>
          </a:prstGeom>
        </p:spPr>
      </p:pic>
      <p:pic>
        <p:nvPicPr>
          <p:cNvPr id="14" name="Рисунок 13" descr="360px-Menkaura_Bust_Closeup.jpg"/>
          <p:cNvPicPr>
            <a:picLocks noChangeAspect="1"/>
          </p:cNvPicPr>
          <p:nvPr/>
        </p:nvPicPr>
        <p:blipFill>
          <a:blip r:embed="rId5" cstate="print"/>
          <a:stretch>
            <a:fillRect/>
          </a:stretch>
        </p:blipFill>
        <p:spPr>
          <a:xfrm>
            <a:off x="1907704" y="1161096"/>
            <a:ext cx="1879200" cy="3132000"/>
          </a:xfrm>
          <a:prstGeom prst="ellipse">
            <a:avLst/>
          </a:prstGeom>
          <a:ln>
            <a:noFill/>
          </a:ln>
          <a:effectLst>
            <a:softEdge rad="112500"/>
          </a:effectLst>
        </p:spPr>
      </p:pic>
      <p:pic>
        <p:nvPicPr>
          <p:cNvPr id="15" name="Рисунок 14" descr="449px-Khafre_statue.jpg"/>
          <p:cNvPicPr>
            <a:picLocks noChangeAspect="1"/>
          </p:cNvPicPr>
          <p:nvPr/>
        </p:nvPicPr>
        <p:blipFill>
          <a:blip r:embed="rId6" cstate="print"/>
          <a:srcRect r="11051"/>
          <a:stretch>
            <a:fillRect/>
          </a:stretch>
        </p:blipFill>
        <p:spPr>
          <a:xfrm>
            <a:off x="611561" y="1665152"/>
            <a:ext cx="2160239" cy="3240000"/>
          </a:xfrm>
          <a:prstGeom prst="ellipse">
            <a:avLst/>
          </a:prstGeom>
          <a:ln>
            <a:noFill/>
          </a:ln>
          <a:effectLst>
            <a:softEdge rad="112500"/>
          </a:effectLst>
        </p:spPr>
      </p:pic>
      <p:pic>
        <p:nvPicPr>
          <p:cNvPr id="7" name="Рисунок 6" descr="Khufu_CEM.jpg"/>
          <p:cNvPicPr>
            <a:picLocks noChangeAspect="1"/>
          </p:cNvPicPr>
          <p:nvPr/>
        </p:nvPicPr>
        <p:blipFill>
          <a:blip r:embed="rId7" cstate="print"/>
          <a:srcRect l="8351" r="4129"/>
          <a:stretch>
            <a:fillRect/>
          </a:stretch>
        </p:blipFill>
        <p:spPr>
          <a:xfrm>
            <a:off x="-36512" y="2097200"/>
            <a:ext cx="1867183" cy="3204000"/>
          </a:xfrm>
          <a:prstGeom prst="ellipse">
            <a:avLst/>
          </a:prstGeom>
          <a:ln>
            <a:noFill/>
          </a:ln>
          <a:effectLst>
            <a:softEdge rad="112500"/>
          </a:effectLst>
        </p:spPr>
      </p:pic>
      <p:sp>
        <p:nvSpPr>
          <p:cNvPr id="11" name="TextBox 10"/>
          <p:cNvSpPr txBox="1"/>
          <p:nvPr/>
        </p:nvSpPr>
        <p:spPr>
          <a:xfrm>
            <a:off x="179512" y="0"/>
            <a:ext cx="8856984" cy="830997"/>
          </a:xfrm>
          <a:prstGeom prst="rect">
            <a:avLst/>
          </a:prstGeom>
          <a:noFill/>
        </p:spPr>
        <p:txBody>
          <a:bodyPr wrap="square" rtlCol="0">
            <a:spAutoFit/>
          </a:bodyPr>
          <a:lstStyle/>
          <a:p>
            <a:r>
              <a:rPr lang="en-US" sz="2400" b="1" i="1" dirty="0">
                <a:solidFill>
                  <a:srgbClr val="C00000"/>
                </a:solidFill>
                <a:effectLst>
                  <a:outerShdw blurRad="38100" dist="38100" dir="2700000" algn="tl">
                    <a:srgbClr val="000000">
                      <a:alpha val="43137"/>
                    </a:srgbClr>
                  </a:outerShdw>
                </a:effectLst>
              </a:rPr>
              <a:t>Schemes of Egyptian History in the Works </a:t>
            </a:r>
            <a:r>
              <a:rPr lang="en-US" sz="2400" b="1" i="1" dirty="0" smtClean="0">
                <a:solidFill>
                  <a:srgbClr val="C00000"/>
                </a:solidFill>
                <a:effectLst>
                  <a:outerShdw blurRad="38100" dist="38100" dir="2700000" algn="tl">
                    <a:srgbClr val="000000">
                      <a:alpha val="43137"/>
                    </a:srgbClr>
                  </a:outerShdw>
                </a:effectLst>
              </a:rPr>
              <a:t>of </a:t>
            </a:r>
            <a:r>
              <a:rPr lang="en-US" sz="2400" b="1" i="1" dirty="0">
                <a:solidFill>
                  <a:srgbClr val="C00000"/>
                </a:solidFill>
                <a:effectLst>
                  <a:outerShdw blurRad="38100" dist="38100" dir="2700000" algn="tl">
                    <a:srgbClr val="000000">
                      <a:alpha val="43137"/>
                    </a:srgbClr>
                  </a:outerShdw>
                </a:effectLst>
              </a:rPr>
              <a:t>Herodotus and </a:t>
            </a:r>
            <a:r>
              <a:rPr lang="en-US" sz="2400" b="1" i="1" dirty="0" err="1">
                <a:solidFill>
                  <a:srgbClr val="C00000"/>
                </a:solidFill>
                <a:effectLst>
                  <a:outerShdw blurRad="38100" dist="38100" dir="2700000" algn="tl">
                    <a:srgbClr val="000000">
                      <a:alpha val="43137"/>
                    </a:srgbClr>
                  </a:outerShdw>
                </a:effectLst>
              </a:rPr>
              <a:t>Diodorus</a:t>
            </a:r>
            <a:r>
              <a:rPr lang="en-US" sz="2400" b="1" i="1" dirty="0">
                <a:solidFill>
                  <a:srgbClr val="C00000"/>
                </a:solidFill>
                <a:effectLst>
                  <a:outerShdw blurRad="38100" dist="38100" dir="2700000" algn="tl">
                    <a:srgbClr val="000000">
                      <a:alpha val="43137"/>
                    </a:srgbClr>
                  </a:outerShdw>
                </a:effectLst>
              </a:rPr>
              <a:t> </a:t>
            </a:r>
            <a:r>
              <a:rPr lang="en-US" sz="2400" b="1" i="1" dirty="0" err="1">
                <a:solidFill>
                  <a:srgbClr val="C00000"/>
                </a:solidFill>
                <a:effectLst>
                  <a:outerShdw blurRad="38100" dist="38100" dir="2700000" algn="tl">
                    <a:srgbClr val="000000">
                      <a:alpha val="43137"/>
                    </a:srgbClr>
                  </a:outerShdw>
                </a:effectLst>
              </a:rPr>
              <a:t>Siculus</a:t>
            </a:r>
            <a:r>
              <a:rPr lang="en-US" sz="2400" b="1" i="1" dirty="0" smtClean="0">
                <a:solidFill>
                  <a:srgbClr val="C00000"/>
                </a:solidFill>
                <a:effectLst>
                  <a:outerShdw blurRad="38100" dist="38100" dir="2700000" algn="tl">
                    <a:srgbClr val="000000">
                      <a:alpha val="43137"/>
                    </a:srgbClr>
                  </a:outerShdw>
                </a:effectLst>
              </a:rPr>
              <a:t>: A </a:t>
            </a:r>
            <a:r>
              <a:rPr lang="en-US" sz="2400" b="1" i="1" dirty="0">
                <a:solidFill>
                  <a:srgbClr val="C00000"/>
                </a:solidFill>
                <a:effectLst>
                  <a:outerShdw blurRad="38100" dist="38100" dir="2700000" algn="tl">
                    <a:srgbClr val="000000">
                      <a:alpha val="43137"/>
                    </a:srgbClr>
                  </a:outerShdw>
                </a:effectLst>
              </a:rPr>
              <a:t>History-Writing of Renaissance?</a:t>
            </a:r>
            <a:endParaRPr lang="ru-RU" sz="2400" b="1" i="1" dirty="0">
              <a:solidFill>
                <a:srgbClr val="C00000"/>
              </a:solidFill>
              <a:effectLst>
                <a:outerShdw blurRad="38100" dist="38100" dir="2700000" algn="tl">
                  <a:srgbClr val="000000">
                    <a:alpha val="43137"/>
                  </a:srgbClr>
                </a:outerShdw>
              </a:effectLst>
              <a:latin typeface="Arno Pro Captio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8784976" cy="6463308"/>
          </a:xfrm>
          <a:prstGeom prst="rect">
            <a:avLst/>
          </a:prstGeom>
          <a:noFill/>
        </p:spPr>
        <p:txBody>
          <a:bodyPr wrap="square" rtlCol="0">
            <a:spAutoFit/>
          </a:bodyPr>
          <a:lstStyle/>
          <a:p>
            <a:r>
              <a:rPr lang="en-US" dirty="0" err="1" smtClean="0"/>
              <a:t>Diod</a:t>
            </a:r>
            <a:r>
              <a:rPr lang="en-US" dirty="0" smtClean="0"/>
              <a:t>. I. 65.1. After the kings mentioned above </a:t>
            </a:r>
            <a:r>
              <a:rPr lang="en-US" dirty="0" err="1" smtClean="0"/>
              <a:t>Bocchoris</a:t>
            </a:r>
            <a:r>
              <a:rPr lang="en-US" dirty="0" smtClean="0"/>
              <a:t> succeeded to the throne, a man who was altogether contemptible in personal appearance but in sagacity far surpassed all former kings. 2. Much later Egypt was ruled by </a:t>
            </a:r>
            <a:r>
              <a:rPr lang="en-US" dirty="0" err="1" smtClean="0"/>
              <a:t>Sabaco</a:t>
            </a:r>
            <a:r>
              <a:rPr lang="en-US" dirty="0" smtClean="0"/>
              <a:t>, who was by birth an Ethiopian and yet in piety and uprightness far surpassed his predecessors.</a:t>
            </a:r>
          </a:p>
          <a:p>
            <a:endParaRPr lang="en-US" dirty="0"/>
          </a:p>
          <a:p>
            <a:r>
              <a:rPr lang="en-US" dirty="0" smtClean="0"/>
              <a:t> </a:t>
            </a:r>
            <a:r>
              <a:rPr lang="en-US" dirty="0" err="1" smtClean="0"/>
              <a:t>Manetho</a:t>
            </a:r>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err="1" smtClean="0"/>
              <a:t>Ael</a:t>
            </a:r>
            <a:r>
              <a:rPr lang="en-US" dirty="0" smtClean="0"/>
              <a:t>. De nat. anim. XI. 11: [</a:t>
            </a:r>
            <a:r>
              <a:rPr lang="en-US" dirty="0" err="1" smtClean="0"/>
              <a:t>Bocchoris</a:t>
            </a:r>
            <a:r>
              <a:rPr lang="en-US" dirty="0" smtClean="0"/>
              <a:t> causing a bull to fight the sacred bull </a:t>
            </a:r>
            <a:r>
              <a:rPr lang="en-US" dirty="0" err="1" smtClean="0"/>
              <a:t>Mnevis</a:t>
            </a:r>
            <a:r>
              <a:rPr lang="en-US" dirty="0" smtClean="0"/>
              <a:t>].</a:t>
            </a:r>
          </a:p>
          <a:p>
            <a:endParaRPr lang="en-US" dirty="0"/>
          </a:p>
          <a:p>
            <a:r>
              <a:rPr lang="en-US" dirty="0" err="1" smtClean="0"/>
              <a:t>Plut</a:t>
            </a:r>
            <a:r>
              <a:rPr lang="en-US" dirty="0" smtClean="0"/>
              <a:t>. De </a:t>
            </a:r>
            <a:r>
              <a:rPr lang="en-US" dirty="0" err="1" smtClean="0"/>
              <a:t>vit</a:t>
            </a:r>
            <a:r>
              <a:rPr lang="en-US" dirty="0" smtClean="0"/>
              <a:t>. </a:t>
            </a:r>
            <a:r>
              <a:rPr lang="en-US" dirty="0" err="1" smtClean="0"/>
              <a:t>pud</a:t>
            </a:r>
            <a:r>
              <a:rPr lang="en-US" dirty="0" smtClean="0"/>
              <a:t>. 3: It is recorded of </a:t>
            </a:r>
            <a:r>
              <a:rPr lang="en-US" dirty="0" err="1" smtClean="0"/>
              <a:t>Bocchoris</a:t>
            </a:r>
            <a:r>
              <a:rPr lang="en-US" dirty="0" smtClean="0"/>
              <a:t>, king of Egypt, a man of a very cruel nature, that the goddess Isis sent a kind of a serpent (called </a:t>
            </a:r>
            <a:r>
              <a:rPr lang="en-US" dirty="0" err="1" smtClean="0"/>
              <a:t>aspis</a:t>
            </a:r>
            <a:r>
              <a:rPr lang="en-US" dirty="0" smtClean="0"/>
              <a:t>), which winding itself about his head cast a shadow over him from above, and was a means to him of determining causes according to equity.</a:t>
            </a:r>
            <a:endParaRPr lang="ru-RU" dirty="0"/>
          </a:p>
        </p:txBody>
      </p:sp>
      <p:graphicFrame>
        <p:nvGraphicFramePr>
          <p:cNvPr id="3" name="Таблица 2"/>
          <p:cNvGraphicFramePr>
            <a:graphicFrameLocks noGrp="1"/>
          </p:cNvGraphicFramePr>
          <p:nvPr/>
        </p:nvGraphicFramePr>
        <p:xfrm>
          <a:off x="216024" y="1863080"/>
          <a:ext cx="8892480" cy="2834640"/>
        </p:xfrm>
        <a:graphic>
          <a:graphicData uri="http://schemas.openxmlformats.org/drawingml/2006/table">
            <a:tbl>
              <a:tblPr firstRow="1" bandRow="1">
                <a:tableStyleId>{5C22544A-7EE6-4342-B048-85BDC9FD1C3A}</a:tableStyleId>
              </a:tblPr>
              <a:tblGrid>
                <a:gridCol w="4446240"/>
                <a:gridCol w="4446240"/>
              </a:tblGrid>
              <a:tr h="370840">
                <a:tc>
                  <a:txBody>
                    <a:bodyPr/>
                    <a:lstStyle/>
                    <a:p>
                      <a:r>
                        <a:rPr lang="en-US" b="0" i="1" dirty="0" smtClean="0">
                          <a:solidFill>
                            <a:schemeClr val="tx1"/>
                          </a:solidFill>
                        </a:rPr>
                        <a:t>Dynasty XXIV</a:t>
                      </a:r>
                    </a:p>
                    <a:p>
                      <a:r>
                        <a:rPr lang="en-US" b="0" baseline="0" dirty="0" err="1" smtClean="0">
                          <a:solidFill>
                            <a:schemeClr val="tx1"/>
                          </a:solidFill>
                        </a:rPr>
                        <a:t>Frg</a:t>
                      </a:r>
                      <a:r>
                        <a:rPr lang="en-US" b="0" baseline="0" dirty="0" smtClean="0">
                          <a:solidFill>
                            <a:schemeClr val="tx1"/>
                          </a:solidFill>
                        </a:rPr>
                        <a:t>. </a:t>
                      </a:r>
                      <a:r>
                        <a:rPr lang="en-US" b="0" dirty="0" smtClean="0">
                          <a:solidFill>
                            <a:schemeClr val="tx1"/>
                          </a:solidFill>
                        </a:rPr>
                        <a:t>64 (Sync./Afr.): </a:t>
                      </a:r>
                      <a:r>
                        <a:rPr lang="en-US" b="0" dirty="0" err="1" smtClean="0">
                          <a:solidFill>
                            <a:schemeClr val="tx1"/>
                          </a:solidFill>
                        </a:rPr>
                        <a:t>Bochchôris</a:t>
                      </a:r>
                      <a:r>
                        <a:rPr lang="en-US" b="0" dirty="0" smtClean="0">
                          <a:solidFill>
                            <a:schemeClr val="tx1"/>
                          </a:solidFill>
                        </a:rPr>
                        <a:t> of </a:t>
                      </a:r>
                      <a:r>
                        <a:rPr lang="en-US" b="0" dirty="0" err="1" smtClean="0">
                          <a:solidFill>
                            <a:schemeClr val="tx1"/>
                          </a:solidFill>
                        </a:rPr>
                        <a:t>Saïs</a:t>
                      </a:r>
                      <a:r>
                        <a:rPr lang="en-US" b="0" dirty="0" smtClean="0">
                          <a:solidFill>
                            <a:schemeClr val="tx1"/>
                          </a:solidFill>
                        </a:rPr>
                        <a:t>, for 6 years: in his reign a lamb spoke . . . 990 years.</a:t>
                      </a:r>
                    </a:p>
                    <a:p>
                      <a:r>
                        <a:rPr lang="en-US" b="0" dirty="0" err="1" smtClean="0">
                          <a:solidFill>
                            <a:schemeClr val="tx1"/>
                          </a:solidFill>
                        </a:rPr>
                        <a:t>Frg</a:t>
                      </a:r>
                      <a:r>
                        <a:rPr lang="en-US" b="0" dirty="0" smtClean="0">
                          <a:solidFill>
                            <a:schemeClr val="tx1"/>
                          </a:solidFill>
                        </a:rPr>
                        <a:t>. 65(a) (Sync./</a:t>
                      </a:r>
                      <a:r>
                        <a:rPr lang="en-US" b="0" dirty="0" err="1" smtClean="0">
                          <a:solidFill>
                            <a:schemeClr val="tx1"/>
                          </a:solidFill>
                        </a:rPr>
                        <a:t>Eus</a:t>
                      </a:r>
                      <a:r>
                        <a:rPr lang="en-US" b="0" dirty="0" smtClean="0">
                          <a:solidFill>
                            <a:schemeClr val="tx1"/>
                          </a:solidFill>
                        </a:rPr>
                        <a:t>.): </a:t>
                      </a:r>
                      <a:r>
                        <a:rPr lang="en-US" b="0" dirty="0" err="1" smtClean="0">
                          <a:solidFill>
                            <a:schemeClr val="tx1"/>
                          </a:solidFill>
                        </a:rPr>
                        <a:t>Bochchôris</a:t>
                      </a:r>
                      <a:r>
                        <a:rPr lang="en-US" b="0" dirty="0" smtClean="0">
                          <a:solidFill>
                            <a:schemeClr val="tx1"/>
                          </a:solidFill>
                        </a:rPr>
                        <a:t> of </a:t>
                      </a:r>
                      <a:r>
                        <a:rPr lang="en-US" b="0" dirty="0" err="1" smtClean="0">
                          <a:solidFill>
                            <a:schemeClr val="tx1"/>
                          </a:solidFill>
                        </a:rPr>
                        <a:t>Saïs</a:t>
                      </a:r>
                      <a:r>
                        <a:rPr lang="en-US" b="0" dirty="0" smtClean="0">
                          <a:solidFill>
                            <a:schemeClr val="tx1"/>
                          </a:solidFill>
                        </a:rPr>
                        <a:t>, for 44 years: in his reign a lamb spoke. Total, 44 years.</a:t>
                      </a:r>
                    </a:p>
                    <a:p>
                      <a:r>
                        <a:rPr lang="en-US" b="0" dirty="0" err="1" smtClean="0">
                          <a:solidFill>
                            <a:schemeClr val="tx1"/>
                          </a:solidFill>
                        </a:rPr>
                        <a:t>Frg</a:t>
                      </a:r>
                      <a:r>
                        <a:rPr lang="en-US" b="0" dirty="0" smtClean="0">
                          <a:solidFill>
                            <a:schemeClr val="tx1"/>
                          </a:solidFill>
                        </a:rPr>
                        <a:t>. 65(b) (Arm. </a:t>
                      </a:r>
                      <a:r>
                        <a:rPr lang="en-US" b="0" dirty="0" err="1" smtClean="0">
                          <a:solidFill>
                            <a:schemeClr val="tx1"/>
                          </a:solidFill>
                        </a:rPr>
                        <a:t>Eus</a:t>
                      </a:r>
                      <a:r>
                        <a:rPr lang="en-US" b="0" dirty="0" smtClean="0">
                          <a:solidFill>
                            <a:schemeClr val="tx1"/>
                          </a:solidFill>
                        </a:rPr>
                        <a:t>.):</a:t>
                      </a:r>
                      <a:r>
                        <a:rPr lang="en-US" b="0" baseline="0" dirty="0" smtClean="0">
                          <a:solidFill>
                            <a:schemeClr val="tx1"/>
                          </a:solidFill>
                        </a:rPr>
                        <a:t> </a:t>
                      </a:r>
                      <a:r>
                        <a:rPr lang="en-US" b="0" dirty="0" err="1" smtClean="0">
                          <a:solidFill>
                            <a:schemeClr val="tx1"/>
                          </a:solidFill>
                        </a:rPr>
                        <a:t>Bocchoris</a:t>
                      </a:r>
                      <a:r>
                        <a:rPr lang="en-US" b="0" dirty="0" smtClean="0">
                          <a:solidFill>
                            <a:schemeClr val="tx1"/>
                          </a:solidFill>
                        </a:rPr>
                        <a:t> of </a:t>
                      </a:r>
                      <a:r>
                        <a:rPr lang="en-US" b="0" dirty="0" err="1" smtClean="0">
                          <a:solidFill>
                            <a:schemeClr val="tx1"/>
                          </a:solidFill>
                        </a:rPr>
                        <a:t>Saïs</a:t>
                      </a:r>
                      <a:r>
                        <a:rPr lang="en-US" b="0" dirty="0" smtClean="0">
                          <a:solidFill>
                            <a:schemeClr val="tx1"/>
                          </a:solidFill>
                        </a:rPr>
                        <a:t>, for 44 years: in his reign a lamb spoke. </a:t>
                      </a:r>
                      <a:r>
                        <a:rPr lang="en-US" dirty="0" smtClean="0"/>
                        <a:t> </a:t>
                      </a:r>
                      <a:endParaRPr lang="ru-RU" b="0" dirty="0">
                        <a:solidFill>
                          <a:schemeClr val="tx1"/>
                        </a:solidFill>
                      </a:endParaRPr>
                    </a:p>
                  </a:txBody>
                  <a:tcPr>
                    <a:noFill/>
                  </a:tcPr>
                </a:tc>
                <a:tc>
                  <a:txBody>
                    <a:bodyPr/>
                    <a:lstStyle/>
                    <a:p>
                      <a:r>
                        <a:rPr lang="en-US" b="0" i="1" dirty="0" smtClean="0">
                          <a:solidFill>
                            <a:schemeClr val="tx1"/>
                          </a:solidFill>
                        </a:rPr>
                        <a:t>Dynasty XXV</a:t>
                      </a:r>
                    </a:p>
                    <a:p>
                      <a:r>
                        <a:rPr lang="en-US" b="0" dirty="0" err="1" smtClean="0">
                          <a:solidFill>
                            <a:schemeClr val="tx1"/>
                          </a:solidFill>
                        </a:rPr>
                        <a:t>Frg</a:t>
                      </a:r>
                      <a:r>
                        <a:rPr lang="en-US" b="0" dirty="0" smtClean="0">
                          <a:solidFill>
                            <a:schemeClr val="tx1"/>
                          </a:solidFill>
                        </a:rPr>
                        <a:t>. 66 (Sync./Afr.): 1. </a:t>
                      </a:r>
                      <a:r>
                        <a:rPr lang="en-US" b="0" dirty="0" err="1" smtClean="0">
                          <a:solidFill>
                            <a:schemeClr val="tx1"/>
                          </a:solidFill>
                        </a:rPr>
                        <a:t>Sabacôn</a:t>
                      </a:r>
                      <a:r>
                        <a:rPr lang="en-US" b="0" dirty="0" smtClean="0">
                          <a:solidFill>
                            <a:schemeClr val="tx1"/>
                          </a:solidFill>
                        </a:rPr>
                        <a:t>, who, taking </a:t>
                      </a:r>
                      <a:r>
                        <a:rPr lang="en-US" b="0" dirty="0" err="1" smtClean="0">
                          <a:solidFill>
                            <a:schemeClr val="tx1"/>
                          </a:solidFill>
                        </a:rPr>
                        <a:t>Bochchôris</a:t>
                      </a:r>
                      <a:r>
                        <a:rPr lang="en-US" b="0" dirty="0" smtClean="0">
                          <a:solidFill>
                            <a:schemeClr val="tx1"/>
                          </a:solidFill>
                        </a:rPr>
                        <a:t> captive, burned him alive, and reigned for 8 years. </a:t>
                      </a:r>
                    </a:p>
                    <a:p>
                      <a:r>
                        <a:rPr lang="en-US" b="0" dirty="0" err="1" smtClean="0">
                          <a:solidFill>
                            <a:schemeClr val="tx1"/>
                          </a:solidFill>
                        </a:rPr>
                        <a:t>Frg</a:t>
                      </a:r>
                      <a:r>
                        <a:rPr lang="en-US" b="0" dirty="0" smtClean="0">
                          <a:solidFill>
                            <a:schemeClr val="tx1"/>
                          </a:solidFill>
                        </a:rPr>
                        <a:t>. 67(a) (Sync./</a:t>
                      </a:r>
                      <a:r>
                        <a:rPr lang="en-US" b="0" dirty="0" err="1" smtClean="0">
                          <a:solidFill>
                            <a:schemeClr val="tx1"/>
                          </a:solidFill>
                        </a:rPr>
                        <a:t>Eus</a:t>
                      </a:r>
                      <a:r>
                        <a:rPr lang="en-US" b="0" dirty="0" smtClean="0">
                          <a:solidFill>
                            <a:schemeClr val="tx1"/>
                          </a:solidFill>
                        </a:rPr>
                        <a:t>.): 1. </a:t>
                      </a:r>
                      <a:r>
                        <a:rPr lang="en-US" b="0" dirty="0" err="1" smtClean="0">
                          <a:solidFill>
                            <a:schemeClr val="tx1"/>
                          </a:solidFill>
                        </a:rPr>
                        <a:t>Sabacôn</a:t>
                      </a:r>
                      <a:r>
                        <a:rPr lang="en-US" b="0" dirty="0" smtClean="0">
                          <a:solidFill>
                            <a:schemeClr val="tx1"/>
                          </a:solidFill>
                        </a:rPr>
                        <a:t>, who, taking </a:t>
                      </a:r>
                      <a:r>
                        <a:rPr lang="en-US" b="0" dirty="0" err="1" smtClean="0">
                          <a:solidFill>
                            <a:schemeClr val="tx1"/>
                          </a:solidFill>
                        </a:rPr>
                        <a:t>Bochchôris</a:t>
                      </a:r>
                      <a:r>
                        <a:rPr lang="en-US" b="0" dirty="0" smtClean="0">
                          <a:solidFill>
                            <a:schemeClr val="tx1"/>
                          </a:solidFill>
                        </a:rPr>
                        <a:t> captive, burned him alive, and reigned for 12 years.</a:t>
                      </a:r>
                    </a:p>
                    <a:p>
                      <a:r>
                        <a:rPr lang="en-US" b="0" dirty="0" err="1" smtClean="0">
                          <a:solidFill>
                            <a:schemeClr val="tx1"/>
                          </a:solidFill>
                        </a:rPr>
                        <a:t>Frg</a:t>
                      </a:r>
                      <a:r>
                        <a:rPr lang="en-US" b="0" dirty="0" smtClean="0">
                          <a:solidFill>
                            <a:schemeClr val="tx1"/>
                          </a:solidFill>
                        </a:rPr>
                        <a:t>. 67(b)</a:t>
                      </a:r>
                      <a:r>
                        <a:rPr lang="en-US" b="0" baseline="0" dirty="0" smtClean="0">
                          <a:solidFill>
                            <a:schemeClr val="tx1"/>
                          </a:solidFill>
                        </a:rPr>
                        <a:t> (Arm. </a:t>
                      </a:r>
                      <a:r>
                        <a:rPr lang="en-US" b="0" baseline="0" dirty="0" err="1" smtClean="0">
                          <a:solidFill>
                            <a:schemeClr val="tx1"/>
                          </a:solidFill>
                        </a:rPr>
                        <a:t>Eus</a:t>
                      </a:r>
                      <a:r>
                        <a:rPr lang="en-US" b="0" baseline="0" dirty="0" smtClean="0">
                          <a:solidFill>
                            <a:schemeClr val="tx1"/>
                          </a:solidFill>
                        </a:rPr>
                        <a:t>.): 1. </a:t>
                      </a:r>
                      <a:r>
                        <a:rPr lang="en-US" b="0" dirty="0" err="1" smtClean="0">
                          <a:solidFill>
                            <a:schemeClr val="tx1"/>
                          </a:solidFill>
                        </a:rPr>
                        <a:t>Sabacon</a:t>
                      </a:r>
                      <a:r>
                        <a:rPr lang="en-US" b="0" dirty="0" smtClean="0">
                          <a:solidFill>
                            <a:schemeClr val="tx1"/>
                          </a:solidFill>
                        </a:rPr>
                        <a:t>, who, taking </a:t>
                      </a:r>
                      <a:r>
                        <a:rPr lang="en-US" b="0" dirty="0" err="1" smtClean="0">
                          <a:solidFill>
                            <a:schemeClr val="tx1"/>
                          </a:solidFill>
                        </a:rPr>
                        <a:t>Bocchoris</a:t>
                      </a:r>
                      <a:r>
                        <a:rPr lang="en-US" b="0" dirty="0" smtClean="0">
                          <a:solidFill>
                            <a:schemeClr val="tx1"/>
                          </a:solidFill>
                        </a:rPr>
                        <a:t> captive, burned him alive, and reigned for 12 years. </a:t>
                      </a:r>
                      <a:endParaRPr lang="ru-RU" b="0" dirty="0">
                        <a:solidFill>
                          <a:schemeClr val="tx1"/>
                        </a:solidFill>
                      </a:endParaRPr>
                    </a:p>
                  </a:txBody>
                  <a:tcPr>
                    <a:no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4624"/>
            <a:ext cx="9144000" cy="6771084"/>
          </a:xfrm>
          <a:prstGeom prst="rect">
            <a:avLst/>
          </a:prstGeom>
          <a:noFill/>
        </p:spPr>
        <p:txBody>
          <a:bodyPr wrap="square" rtlCol="0">
            <a:spAutoFit/>
          </a:bodyPr>
          <a:lstStyle/>
          <a:p>
            <a:r>
              <a:rPr lang="en-US" dirty="0" smtClean="0"/>
              <a:t>“Oracle of Lamb”, 2-1 (?) centuries B.C.: [predictions of the hardships of Egypt under foreign rule set in the time of </a:t>
            </a:r>
            <a:r>
              <a:rPr lang="en-US" dirty="0" err="1" smtClean="0"/>
              <a:t>Bocchoris</a:t>
            </a:r>
            <a:r>
              <a:rPr lang="en-US" dirty="0" smtClean="0"/>
              <a:t>]</a:t>
            </a:r>
          </a:p>
          <a:p>
            <a:endParaRPr lang="en-US" dirty="0"/>
          </a:p>
          <a:p>
            <a:r>
              <a:rPr lang="en-US" dirty="0" smtClean="0"/>
              <a:t>Lysimachus of Alexandria, </a:t>
            </a:r>
            <a:r>
              <a:rPr lang="en-US" dirty="0" err="1" smtClean="0"/>
              <a:t>FGrHist</a:t>
            </a:r>
            <a:r>
              <a:rPr lang="en-US" dirty="0" smtClean="0"/>
              <a:t>. 621. F. 1:</a:t>
            </a:r>
          </a:p>
          <a:p>
            <a:r>
              <a:rPr lang="en-US" sz="1600" dirty="0" err="1" smtClean="0"/>
              <a:t>Ios</a:t>
            </a:r>
            <a:r>
              <a:rPr lang="en-US" sz="1600" dirty="0" smtClean="0"/>
              <a:t>. C. Ap. I. 304 ff.: I shall now add to these accounts about </a:t>
            </a:r>
            <a:r>
              <a:rPr lang="en-US" sz="1600" dirty="0" err="1" smtClean="0"/>
              <a:t>Manetho</a:t>
            </a:r>
            <a:r>
              <a:rPr lang="en-US" sz="1600" dirty="0" smtClean="0"/>
              <a:t> and </a:t>
            </a:r>
            <a:r>
              <a:rPr lang="en-US" sz="1600" dirty="0" err="1" smtClean="0"/>
              <a:t>Cheremon</a:t>
            </a:r>
            <a:r>
              <a:rPr lang="en-US" sz="1600" dirty="0" smtClean="0"/>
              <a:t> somewhat about Lysimachus, who hath taken the same topic of falsehood with those </a:t>
            </a:r>
            <a:r>
              <a:rPr lang="en-US" sz="1600" dirty="0" err="1" smtClean="0"/>
              <a:t>forementioned</a:t>
            </a:r>
            <a:r>
              <a:rPr lang="en-US" sz="1600" dirty="0" smtClean="0"/>
              <a:t>, but hath gone far beyond them in the incredible nature of his forgeries; which plainly demonstrates that he contrived them out of his virulent hatred of our nation. His words are these: "The people of the Jews being leprous and scabby, and subject to certain other kinds of distempers, in the days of </a:t>
            </a:r>
            <a:r>
              <a:rPr lang="en-US" sz="1600" dirty="0" err="1" smtClean="0"/>
              <a:t>Bocchoris</a:t>
            </a:r>
            <a:r>
              <a:rPr lang="en-US" sz="1600" dirty="0" smtClean="0"/>
              <a:t>, king of Egypt, they fled to the temples, and got their food there by begging: and as the numbers were very great that were fallen under these diseases, there arose a scarcity in Egypt. Hereupon </a:t>
            </a:r>
            <a:r>
              <a:rPr lang="en-US" sz="1600" dirty="0" err="1" smtClean="0"/>
              <a:t>Bocchoris</a:t>
            </a:r>
            <a:r>
              <a:rPr lang="en-US" sz="1600" dirty="0" smtClean="0"/>
              <a:t>, the king of Egypt, sent some to consult the oracle of [Jupiter] </a:t>
            </a:r>
            <a:r>
              <a:rPr lang="en-US" sz="1600" dirty="0" err="1" smtClean="0"/>
              <a:t>Hammon</a:t>
            </a:r>
            <a:r>
              <a:rPr lang="en-US" sz="1600" dirty="0" smtClean="0"/>
              <a:t> about his scarcity. The god's answer was this, that he must purge his temples of impure and impious men, by expelling them out of those temples into desert places; but as to the scabby and leprous people, he must drown them, and purge his temples, the sun having an indignation at these men being suffered to live; and by this means the land will bring forth its fruits. Upon </a:t>
            </a:r>
            <a:r>
              <a:rPr lang="en-US" sz="1600" dirty="0" err="1" smtClean="0"/>
              <a:t>Bocchoris's</a:t>
            </a:r>
            <a:r>
              <a:rPr lang="en-US" sz="1600" dirty="0" smtClean="0"/>
              <a:t> having received these oracles, he called for their priests, and the attendants upon their altars, and ordered them to make a collection of the impure people, and to deliver them to the soldiers, to carry them away into the desert; but to take the leprous people, and wrap them in sheets of lead, and let them down into the sea. Hereupon the scabby and leprous people were drowned, and the rest were gotten together, and sent into desert places, in order to be exposed to destruction. </a:t>
            </a:r>
          </a:p>
          <a:p>
            <a:endParaRPr lang="en-US" sz="1600" dirty="0"/>
          </a:p>
          <a:p>
            <a:r>
              <a:rPr lang="en-US" sz="1600" dirty="0" err="1" smtClean="0"/>
              <a:t>Tac</a:t>
            </a:r>
            <a:r>
              <a:rPr lang="en-US" sz="1600" dirty="0" smtClean="0"/>
              <a:t>. V. 3: Most writers, however, agree in stating that once a disease, which horribly disfigured the body, broke out over </a:t>
            </a:r>
            <a:r>
              <a:rPr lang="en-US" sz="1600" dirty="0" smtClean="0">
                <a:hlinkClick r:id="rId2"/>
              </a:rPr>
              <a:t>Egypt</a:t>
            </a:r>
            <a:r>
              <a:rPr lang="en-US" sz="1600" dirty="0" smtClean="0"/>
              <a:t>; that king </a:t>
            </a:r>
            <a:r>
              <a:rPr lang="en-US" sz="1600" dirty="0" err="1" smtClean="0"/>
              <a:t>Bocchoris</a:t>
            </a:r>
            <a:r>
              <a:rPr lang="en-US" sz="1600" dirty="0" smtClean="0"/>
              <a:t>, seeking a remedy, consulted the oracle of </a:t>
            </a:r>
            <a:r>
              <a:rPr lang="en-US" sz="1600" dirty="0" err="1" smtClean="0"/>
              <a:t>Hammon</a:t>
            </a:r>
            <a:r>
              <a:rPr lang="en-US" sz="1600" dirty="0" smtClean="0"/>
              <a:t>, and was bidden to cleanse his realm, and to convey into some foreign land this race detested by the gods. The people, who had been collected after diligent search, finding themselves left in a desert, sat for the most part in a stupor of grief...</a:t>
            </a:r>
            <a:endParaRPr lang="ru-RU"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419AwhqsLaL._SX352_BO1,204,203,200_.jpg"/>
          <p:cNvPicPr>
            <a:picLocks noChangeAspect="1"/>
          </p:cNvPicPr>
          <p:nvPr/>
        </p:nvPicPr>
        <p:blipFill>
          <a:blip r:embed="rId2" cstate="print"/>
          <a:stretch>
            <a:fillRect/>
          </a:stretch>
        </p:blipFill>
        <p:spPr>
          <a:xfrm>
            <a:off x="698903" y="836712"/>
            <a:ext cx="2936993" cy="4140000"/>
          </a:xfrm>
          <a:prstGeom prst="rect">
            <a:avLst/>
          </a:prstGeom>
        </p:spPr>
      </p:pic>
      <p:sp>
        <p:nvSpPr>
          <p:cNvPr id="5" name="TextBox 4"/>
          <p:cNvSpPr txBox="1"/>
          <p:nvPr/>
        </p:nvSpPr>
        <p:spPr>
          <a:xfrm>
            <a:off x="4067944" y="3258850"/>
            <a:ext cx="4464496" cy="1754326"/>
          </a:xfrm>
          <a:prstGeom prst="rect">
            <a:avLst/>
          </a:prstGeom>
          <a:noFill/>
        </p:spPr>
        <p:txBody>
          <a:bodyPr wrap="square" rtlCol="0">
            <a:spAutoFit/>
          </a:bodyPr>
          <a:lstStyle/>
          <a:p>
            <a:r>
              <a:rPr lang="en-US" i="1" dirty="0"/>
              <a:t>Ladynin I.A.</a:t>
            </a:r>
            <a:r>
              <a:rPr lang="en-US" dirty="0"/>
              <a:t> The ‘Crisis of the Pyramid Builders’ in Herodotus’ Book II and the Epochs of Egyptian History // Deformations and Crises of the Ancient Civil Communities / Ed. P.D. Rhodes. Stuttgart: Steiner, 2015. P. 15—26.</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496" y="572482"/>
            <a:ext cx="9108504" cy="5293757"/>
          </a:xfrm>
          <a:prstGeom prst="rect">
            <a:avLst/>
          </a:prstGeom>
          <a:noFill/>
        </p:spPr>
        <p:txBody>
          <a:bodyPr wrap="square" rtlCol="0">
            <a:spAutoFit/>
          </a:bodyPr>
          <a:lstStyle/>
          <a:p>
            <a:pPr algn="just"/>
            <a:r>
              <a:rPr lang="en-US" b="1" dirty="0" smtClean="0"/>
              <a:t>Boundaries between the big epochs of Egyptian history in the narration of Herodotus</a:t>
            </a:r>
          </a:p>
          <a:p>
            <a:endParaRPr lang="en-US" dirty="0"/>
          </a:p>
          <a:p>
            <a:r>
              <a:rPr lang="en-US" dirty="0" err="1" smtClean="0"/>
              <a:t>Hdt</a:t>
            </a:r>
            <a:r>
              <a:rPr lang="en-US" dirty="0" smtClean="0"/>
              <a:t>. 100.1</a:t>
            </a:r>
            <a:r>
              <a:rPr lang="en-US" dirty="0"/>
              <a:t>: After him (Min) came </a:t>
            </a:r>
            <a:r>
              <a:rPr lang="en-US" dirty="0">
                <a:solidFill>
                  <a:srgbClr val="FF0000"/>
                </a:solidFill>
              </a:rPr>
              <a:t>three hundred and thirty kings</a:t>
            </a:r>
            <a:r>
              <a:rPr lang="en-US" dirty="0"/>
              <a:t>, whose names the priests recited from a papyrus roll. In all these many generations there were eighteen Ethiopian kings, and one queen, native to the country; the rest were all Egyptian </a:t>
            </a:r>
            <a:r>
              <a:rPr lang="en-US" dirty="0" smtClean="0"/>
              <a:t>men... 101.1: But </a:t>
            </a:r>
            <a:r>
              <a:rPr lang="en-US" dirty="0">
                <a:solidFill>
                  <a:srgbClr val="FF0000"/>
                </a:solidFill>
              </a:rPr>
              <a:t>of the other kings</a:t>
            </a:r>
            <a:r>
              <a:rPr lang="en-US" dirty="0"/>
              <a:t> they related no achievement or act of great note, except of </a:t>
            </a:r>
            <a:r>
              <a:rPr lang="en-US" dirty="0" err="1"/>
              <a:t>Moeris</a:t>
            </a:r>
            <a:r>
              <a:rPr lang="en-US" dirty="0"/>
              <a:t>, </a:t>
            </a:r>
            <a:r>
              <a:rPr lang="en-US" dirty="0">
                <a:solidFill>
                  <a:srgbClr val="FF0000"/>
                </a:solidFill>
              </a:rPr>
              <a:t>the last of </a:t>
            </a:r>
            <a:r>
              <a:rPr lang="en-US" dirty="0" smtClean="0">
                <a:solidFill>
                  <a:srgbClr val="FF0000"/>
                </a:solidFill>
              </a:rPr>
              <a:t>them</a:t>
            </a:r>
            <a:r>
              <a:rPr lang="en-US" dirty="0" smtClean="0"/>
              <a:t>. 142.1</a:t>
            </a:r>
            <a:r>
              <a:rPr lang="en-US" dirty="0"/>
              <a:t>: Thus far (to the reign of “the priest of Hephaestus whose name was </a:t>
            </a:r>
            <a:r>
              <a:rPr lang="en-US" dirty="0" err="1"/>
              <a:t>Sethos</a:t>
            </a:r>
            <a:r>
              <a:rPr lang="en-US" dirty="0"/>
              <a:t>”: 141) went the record given by the Egyptians and their priests; and they showed me that the time from the first king to that priest of Hephaestus, who was the last, covered </a:t>
            </a:r>
            <a:r>
              <a:rPr lang="en-US" dirty="0">
                <a:solidFill>
                  <a:srgbClr val="FF0000"/>
                </a:solidFill>
              </a:rPr>
              <a:t>three hundred and forty-one generations</a:t>
            </a:r>
            <a:r>
              <a:rPr lang="en-US" dirty="0"/>
              <a:t>, and that in this time this also had been the number of their kings, and of their high priests.</a:t>
            </a:r>
            <a:r>
              <a:rPr lang="ru-RU" dirty="0" smtClean="0"/>
              <a:t> </a:t>
            </a:r>
            <a:r>
              <a:rPr lang="en-US" dirty="0"/>
              <a:t> </a:t>
            </a:r>
            <a:endParaRPr lang="en-US" dirty="0" smtClean="0"/>
          </a:p>
          <a:p>
            <a:endParaRPr lang="en-US" dirty="0" smtClean="0"/>
          </a:p>
          <a:p>
            <a:endParaRPr lang="en-US" dirty="0"/>
          </a:p>
          <a:p>
            <a:endParaRPr lang="en-US" dirty="0" smtClean="0"/>
          </a:p>
          <a:p>
            <a:r>
              <a:rPr lang="en-US" sz="1700" dirty="0" smtClean="0"/>
              <a:t>NB: “For </a:t>
            </a:r>
            <a:r>
              <a:rPr lang="en-US" sz="1700" dirty="0"/>
              <a:t>all that, a survey of such chronological tables as that of Gardiner indicates that a figure in the 350s would be perfectly compatible with available sources, and it is most intriguing that </a:t>
            </a:r>
            <a:r>
              <a:rPr lang="en-US" sz="1700" dirty="0" err="1"/>
              <a:t>Manetho</a:t>
            </a:r>
            <a:r>
              <a:rPr lang="en-US" sz="1700" dirty="0"/>
              <a:t> yields 323 if we simply use the volume totals given for the first two books of his work and add the dynasty totals from the Twentieth Dynasty down to </a:t>
            </a:r>
            <a:r>
              <a:rPr lang="en-US" sz="1700" dirty="0" err="1"/>
              <a:t>Sethos</a:t>
            </a:r>
            <a:r>
              <a:rPr lang="en-US" sz="1700" dirty="0"/>
              <a:t>/</a:t>
            </a:r>
            <a:r>
              <a:rPr lang="en-US" sz="1700" dirty="0" err="1"/>
              <a:t>Sebichos</a:t>
            </a:r>
            <a:r>
              <a:rPr lang="en-US" sz="1700" dirty="0"/>
              <a:t>” (Lloyd 1988: 34).</a:t>
            </a:r>
            <a:endParaRPr lang="ru-RU" sz="1700" dirty="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404664"/>
            <a:ext cx="8856984" cy="3737562"/>
          </a:xfrm>
          <a:prstGeom prst="rect">
            <a:avLst/>
          </a:prstGeom>
          <a:noFill/>
        </p:spPr>
        <p:txBody>
          <a:bodyPr wrap="square" rtlCol="0">
            <a:spAutoFit/>
          </a:bodyPr>
          <a:lstStyle/>
          <a:p>
            <a:pPr>
              <a:lnSpc>
                <a:spcPts val="2600"/>
              </a:lnSpc>
            </a:pPr>
            <a:r>
              <a:rPr lang="en-US" dirty="0" err="1" smtClean="0"/>
              <a:t>Diod</a:t>
            </a:r>
            <a:r>
              <a:rPr lang="en-US" dirty="0" smtClean="0"/>
              <a:t>. I. 60. 1: But </a:t>
            </a:r>
            <a:r>
              <a:rPr lang="en-US" dirty="0" err="1" smtClean="0"/>
              <a:t>Amasis</a:t>
            </a:r>
            <a:r>
              <a:rPr lang="en-US" dirty="0" smtClean="0"/>
              <a:t>, who became king many generations later, ruled the masses of the people with great harshness; many he punished unjustly, great numbers he deprived of their possessions, and towards all his conduct was without exception contemptuous and arrogant. 2. Now for a time his victims bore up under this, being unable in any way to protect themselves against those of greater power; but when </a:t>
            </a:r>
            <a:r>
              <a:rPr lang="en-US" dirty="0" err="1" smtClean="0"/>
              <a:t>Actisanes</a:t>
            </a:r>
            <a:r>
              <a:rPr lang="en-US" dirty="0" smtClean="0"/>
              <a:t>, the king of the Ethiopians, led an army against  </a:t>
            </a:r>
            <a:r>
              <a:rPr lang="en-US" dirty="0" err="1" smtClean="0"/>
              <a:t>Amasis</a:t>
            </a:r>
            <a:r>
              <a:rPr lang="en-US" dirty="0" smtClean="0"/>
              <a:t>, their hatred seized the opportunity  and most of the Egyptians revolted. 3. As a consequence, since he was easily overcome, Egypt fell under the rule of the Ethiopians. But </a:t>
            </a:r>
            <a:r>
              <a:rPr lang="en-US" dirty="0" err="1" smtClean="0"/>
              <a:t>Actisanes</a:t>
            </a:r>
            <a:r>
              <a:rPr lang="en-US" dirty="0" smtClean="0"/>
              <a:t> carried his good fortune as a man should and conducted himself in a kindly manner towards his subjects… 61.1: After the death of this king the Egyptians regained the control of their government and placed on the throne a native king, Mendes, whom some call </a:t>
            </a:r>
            <a:r>
              <a:rPr lang="en-US" dirty="0" err="1" smtClean="0"/>
              <a:t>Marrus</a:t>
            </a:r>
            <a:r>
              <a:rPr lang="en-US" dirty="0" smtClean="0"/>
              <a:t>…</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42844" y="428604"/>
          <a:ext cx="8858312" cy="6367458"/>
        </p:xfrm>
        <a:graphic>
          <a:graphicData uri="http://schemas.openxmlformats.org/drawingml/2006/table">
            <a:tbl>
              <a:tblPr firstRow="1" bandRow="1">
                <a:tableStyleId>{5C22544A-7EE6-4342-B048-85BDC9FD1C3A}</a:tableStyleId>
              </a:tblPr>
              <a:tblGrid>
                <a:gridCol w="2214578"/>
                <a:gridCol w="2214578"/>
                <a:gridCol w="2214578"/>
                <a:gridCol w="2214578"/>
              </a:tblGrid>
              <a:tr h="324000">
                <a:tc gridSpan="2">
                  <a:txBody>
                    <a:bodyPr/>
                    <a:lstStyle/>
                    <a:p>
                      <a:pPr algn="ctr"/>
                      <a:r>
                        <a:rPr lang="en-US" sz="1400" b="0" i="1" kern="1200" dirty="0" smtClean="0">
                          <a:solidFill>
                            <a:schemeClr val="tx1"/>
                          </a:solidFill>
                          <a:latin typeface="+mn-lt"/>
                          <a:ea typeface="+mn-ea"/>
                          <a:cs typeface="+mn-cs"/>
                        </a:rPr>
                        <a:t>codex </a:t>
                      </a:r>
                      <a:r>
                        <a:rPr lang="en-US" sz="1400" b="0" i="1" kern="1200" dirty="0" err="1" smtClean="0">
                          <a:solidFill>
                            <a:schemeClr val="tx1"/>
                          </a:solidFill>
                          <a:latin typeface="+mn-lt"/>
                          <a:ea typeface="+mn-ea"/>
                          <a:cs typeface="+mn-cs"/>
                        </a:rPr>
                        <a:t>Laurentianus</a:t>
                      </a:r>
                      <a:r>
                        <a:rPr lang="en-US" sz="1400" b="0" i="1" kern="1200" dirty="0" smtClean="0">
                          <a:solidFill>
                            <a:schemeClr val="tx1"/>
                          </a:solidFill>
                          <a:latin typeface="+mn-lt"/>
                          <a:ea typeface="+mn-ea"/>
                          <a:cs typeface="+mn-cs"/>
                        </a:rPr>
                        <a:t> XXXII.9</a:t>
                      </a:r>
                      <a:r>
                        <a:rPr lang="en-US" sz="1400" b="0" kern="1200" dirty="0" smtClean="0">
                          <a:solidFill>
                            <a:schemeClr val="tx1"/>
                          </a:solidFill>
                          <a:latin typeface="+mn-lt"/>
                          <a:ea typeface="+mn-ea"/>
                          <a:cs typeface="+mn-cs"/>
                        </a:rPr>
                        <a:t> (10th century)  </a:t>
                      </a:r>
                    </a:p>
                    <a:p>
                      <a:pPr algn="ctr"/>
                      <a:r>
                        <a:rPr lang="en-US" sz="1400" b="0" kern="1200" dirty="0" smtClean="0">
                          <a:solidFill>
                            <a:schemeClr val="tx1"/>
                          </a:solidFill>
                          <a:latin typeface="+mn-lt"/>
                          <a:ea typeface="+mn-ea"/>
                          <a:cs typeface="+mn-cs"/>
                        </a:rPr>
                        <a:t>[</a:t>
                      </a:r>
                      <a:r>
                        <a:rPr lang="en-US" sz="1400" b="0" kern="1200" dirty="0" err="1" smtClean="0">
                          <a:solidFill>
                            <a:schemeClr val="tx1"/>
                          </a:solidFill>
                          <a:latin typeface="+mn-lt"/>
                          <a:ea typeface="+mn-ea"/>
                          <a:cs typeface="+mn-cs"/>
                        </a:rPr>
                        <a:t>Keil</a:t>
                      </a:r>
                      <a:r>
                        <a:rPr lang="en-US" sz="1400" b="0" kern="1200" dirty="0" smtClean="0">
                          <a:solidFill>
                            <a:schemeClr val="tx1"/>
                          </a:solidFill>
                          <a:latin typeface="+mn-lt"/>
                          <a:ea typeface="+mn-ea"/>
                          <a:cs typeface="+mn-cs"/>
                        </a:rPr>
                        <a:t> 1854, </a:t>
                      </a:r>
                      <a:r>
                        <a:rPr lang="ru-RU" sz="1400" b="0" kern="1200" dirty="0" smtClean="0">
                          <a:solidFill>
                            <a:schemeClr val="tx1"/>
                          </a:solidFill>
                          <a:latin typeface="+mn-lt"/>
                          <a:ea typeface="+mn-ea"/>
                          <a:cs typeface="+mn-cs"/>
                        </a:rPr>
                        <a:t>496—497</a:t>
                      </a:r>
                      <a:r>
                        <a:rPr lang="en-US" sz="1400" b="0" kern="1200" dirty="0" smtClean="0">
                          <a:solidFill>
                            <a:schemeClr val="tx1"/>
                          </a:solidFill>
                          <a:latin typeface="+mn-lt"/>
                          <a:ea typeface="+mn-ea"/>
                          <a:cs typeface="+mn-cs"/>
                        </a:rPr>
                        <a:t>]</a:t>
                      </a:r>
                      <a:endParaRPr lang="ru-RU" sz="1400" b="0" kern="1200" dirty="0" smtClean="0">
                        <a:solidFill>
                          <a:schemeClr val="tx1"/>
                        </a:solidFill>
                        <a:latin typeface="+mn-lt"/>
                        <a:ea typeface="+mn-ea"/>
                        <a:cs typeface="+mn-cs"/>
                      </a:endParaRPr>
                    </a:p>
                  </a:txBody>
                  <a:tcPr>
                    <a:solidFill>
                      <a:schemeClr val="bg1"/>
                    </a:solidFill>
                  </a:tcPr>
                </a:tc>
                <a:tc hMerge="1">
                  <a:txBody>
                    <a:bodyPr/>
                    <a:lstStyle/>
                    <a:p>
                      <a:endParaRPr lang="ru-RU" sz="1300" b="0" kern="1200" dirty="0" smtClean="0">
                        <a:solidFill>
                          <a:schemeClr val="tx1"/>
                        </a:solidFill>
                        <a:latin typeface="+mn-lt"/>
                        <a:ea typeface="+mn-ea"/>
                        <a:cs typeface="+mn-cs"/>
                      </a:endParaRPr>
                    </a:p>
                  </a:txBody>
                  <a:tcPr>
                    <a:solidFill>
                      <a:schemeClr val="bg1"/>
                    </a:solidFill>
                  </a:tcPr>
                </a:tc>
                <a:tc gridSpan="2">
                  <a:txBody>
                    <a:bodyPr/>
                    <a:lstStyle/>
                    <a:p>
                      <a:pPr algn="ctr"/>
                      <a:r>
                        <a:rPr lang="en-US" sz="1400" b="0" i="1" kern="1200" dirty="0" smtClean="0">
                          <a:solidFill>
                            <a:schemeClr val="tx1"/>
                          </a:solidFill>
                          <a:latin typeface="+mn-lt"/>
                          <a:ea typeface="+mn-ea"/>
                          <a:cs typeface="+mn-cs"/>
                        </a:rPr>
                        <a:t>codex </a:t>
                      </a:r>
                      <a:r>
                        <a:rPr lang="en-US" sz="1400" b="0" i="1" kern="1200" dirty="0" err="1" smtClean="0">
                          <a:solidFill>
                            <a:schemeClr val="tx1"/>
                          </a:solidFill>
                          <a:latin typeface="+mn-lt"/>
                          <a:ea typeface="+mn-ea"/>
                          <a:cs typeface="+mn-cs"/>
                        </a:rPr>
                        <a:t>Parisinus</a:t>
                      </a:r>
                      <a:r>
                        <a:rPr lang="en-US" sz="1400" b="0" i="1" kern="1200" dirty="0" smtClean="0">
                          <a:solidFill>
                            <a:schemeClr val="tx1"/>
                          </a:solidFill>
                          <a:latin typeface="+mn-lt"/>
                          <a:ea typeface="+mn-ea"/>
                          <a:cs typeface="+mn-cs"/>
                        </a:rPr>
                        <a:t> 2727</a:t>
                      </a:r>
                      <a:r>
                        <a:rPr lang="en-US" sz="1400" b="0" kern="1200" dirty="0" smtClean="0">
                          <a:solidFill>
                            <a:schemeClr val="tx1"/>
                          </a:solidFill>
                          <a:latin typeface="+mn-lt"/>
                          <a:ea typeface="+mn-ea"/>
                          <a:cs typeface="+mn-cs"/>
                        </a:rPr>
                        <a:t> (15th century) </a:t>
                      </a:r>
                    </a:p>
                    <a:p>
                      <a:pPr algn="ctr"/>
                      <a:r>
                        <a:rPr lang="en-US" sz="1400" b="0" kern="1200" dirty="0" smtClean="0">
                          <a:solidFill>
                            <a:schemeClr val="tx1"/>
                          </a:solidFill>
                          <a:latin typeface="+mn-lt"/>
                          <a:ea typeface="+mn-ea"/>
                          <a:cs typeface="+mn-cs"/>
                        </a:rPr>
                        <a:t>[Schaefer </a:t>
                      </a:r>
                      <a:r>
                        <a:rPr lang="ru-RU" sz="1400" b="0" kern="1200" dirty="0" smtClean="0">
                          <a:solidFill>
                            <a:schemeClr val="tx1"/>
                          </a:solidFill>
                          <a:latin typeface="+mn-lt"/>
                          <a:ea typeface="+mn-ea"/>
                          <a:cs typeface="+mn-cs"/>
                        </a:rPr>
                        <a:t>1813,</a:t>
                      </a:r>
                      <a:r>
                        <a:rPr lang="en-US" sz="1400" b="0" kern="1200" dirty="0" smtClean="0">
                          <a:solidFill>
                            <a:schemeClr val="tx1"/>
                          </a:solidFill>
                          <a:latin typeface="+mn-lt"/>
                          <a:ea typeface="+mn-ea"/>
                          <a:cs typeface="+mn-cs"/>
                        </a:rPr>
                        <a:t> </a:t>
                      </a:r>
                      <a:r>
                        <a:rPr lang="ru-RU" sz="1400" b="0" kern="1200" dirty="0" smtClean="0">
                          <a:solidFill>
                            <a:schemeClr val="tx1"/>
                          </a:solidFill>
                          <a:latin typeface="+mn-lt"/>
                          <a:ea typeface="+mn-ea"/>
                          <a:cs typeface="+mn-cs"/>
                        </a:rPr>
                        <a:t>288—289</a:t>
                      </a:r>
                      <a:r>
                        <a:rPr lang="en-US" sz="1400" b="0" kern="1200" dirty="0" smtClean="0">
                          <a:solidFill>
                            <a:schemeClr val="tx1"/>
                          </a:solidFill>
                          <a:latin typeface="+mn-lt"/>
                          <a:ea typeface="+mn-ea"/>
                          <a:cs typeface="+mn-cs"/>
                        </a:rPr>
                        <a:t>]</a:t>
                      </a:r>
                      <a:endParaRPr lang="ru-RU" sz="1400" b="0" kern="1200" dirty="0" smtClean="0">
                        <a:solidFill>
                          <a:schemeClr val="tx1"/>
                        </a:solidFill>
                        <a:latin typeface="+mn-lt"/>
                        <a:ea typeface="+mn-ea"/>
                        <a:cs typeface="+mn-cs"/>
                      </a:endParaRPr>
                    </a:p>
                  </a:txBody>
                  <a:tcPr>
                    <a:solidFill>
                      <a:schemeClr val="bg1"/>
                    </a:solidFill>
                  </a:tcPr>
                </a:tc>
                <a:tc hMerge="1">
                  <a:txBody>
                    <a:bodyPr/>
                    <a:lstStyle/>
                    <a:p>
                      <a:pPr marL="0" algn="l" defTabSz="914400" rtl="0" eaLnBrk="1" latinLnBrk="0" hangingPunct="1"/>
                      <a:endParaRPr lang="ru-RU" sz="1300" b="0" kern="1200" dirty="0" smtClean="0">
                        <a:solidFill>
                          <a:schemeClr val="tx1"/>
                        </a:solidFill>
                        <a:latin typeface="+mn-lt"/>
                        <a:ea typeface="+mn-ea"/>
                        <a:cs typeface="+mn-cs"/>
                      </a:endParaRPr>
                    </a:p>
                  </a:txBody>
                  <a:tcPr>
                    <a:noFill/>
                  </a:tcPr>
                </a:tc>
              </a:tr>
              <a:tr h="5849298">
                <a:tc>
                  <a:txBody>
                    <a:bodyPr/>
                    <a:lstStyle/>
                    <a:p>
                      <a:r>
                        <a:rPr lang="ru-RU" sz="1300" b="0" kern="1200" dirty="0" smtClean="0">
                          <a:solidFill>
                            <a:schemeClr val="tx1"/>
                          </a:solidFill>
                          <a:latin typeface="+mn-lt"/>
                          <a:ea typeface="+mn-ea"/>
                          <a:cs typeface="+mn-cs"/>
                        </a:rPr>
                        <a:t>272—274: </a:t>
                      </a:r>
                      <a:r>
                        <a:rPr lang="ru-RU" sz="1300" b="0" kern="1200" dirty="0" err="1" smtClean="0">
                          <a:solidFill>
                            <a:schemeClr val="tx1"/>
                          </a:solidFill>
                          <a:latin typeface="+mn-lt"/>
                          <a:ea typeface="+mn-ea"/>
                          <a:cs typeface="+mn-cs"/>
                        </a:rPr>
                        <a:t>ἔ</a:t>
                      </a:r>
                      <a:r>
                        <a:rPr lang="en-US" sz="1300" b="0" kern="1200" dirty="0" smtClean="0">
                          <a:solidFill>
                            <a:schemeClr val="tx1"/>
                          </a:solidFill>
                          <a:latin typeface="+mn-lt"/>
                          <a:ea typeface="+mn-ea"/>
                          <a:cs typeface="+mn-cs"/>
                        </a:rPr>
                        <a:t> </a:t>
                      </a:r>
                      <a:r>
                        <a:rPr lang="ru-RU" sz="1300" b="0" kern="1200" dirty="0" err="1" smtClean="0">
                          <a:solidFill>
                            <a:schemeClr val="tx1"/>
                          </a:solidFill>
                          <a:latin typeface="+mn-lt"/>
                          <a:ea typeface="+mn-ea"/>
                          <a:cs typeface="+mn-cs"/>
                        </a:rPr>
                        <a:t>ν</a:t>
                      </a:r>
                      <a:r>
                        <a:rPr lang="en-US" sz="1300" b="0" kern="1200" dirty="0" smtClean="0">
                          <a:solidFill>
                            <a:schemeClr val="tx1"/>
                          </a:solidFill>
                          <a:latin typeface="+mn-lt"/>
                          <a:ea typeface="+mn-ea"/>
                          <a:cs typeface="+mn-cs"/>
                        </a:rPr>
                        <a:t> </a:t>
                      </a:r>
                      <a:r>
                        <a:rPr lang="ru-RU" sz="1300" b="0" kern="1200" dirty="0" err="1" smtClean="0">
                          <a:solidFill>
                            <a:schemeClr val="tx1"/>
                          </a:solidFill>
                          <a:latin typeface="+mn-lt"/>
                          <a:ea typeface="+mn-ea"/>
                          <a:cs typeface="+mn-cs"/>
                        </a:rPr>
                        <a:t>θ</a:t>
                      </a:r>
                      <a:r>
                        <a:rPr lang="en-US" sz="1300" b="0" kern="1200" dirty="0" smtClean="0">
                          <a:solidFill>
                            <a:schemeClr val="tx1"/>
                          </a:solidFill>
                          <a:latin typeface="+mn-lt"/>
                          <a:ea typeface="+mn-ea"/>
                          <a:cs typeface="+mn-cs"/>
                        </a:rPr>
                        <a:t> </a:t>
                      </a:r>
                      <a:r>
                        <a:rPr lang="ru-RU" sz="1300" b="0" kern="1200" dirty="0" err="1" smtClean="0">
                          <a:solidFill>
                            <a:schemeClr val="tx1"/>
                          </a:solidFill>
                          <a:latin typeface="+mn-lt"/>
                          <a:ea typeface="+mn-ea"/>
                          <a:cs typeface="+mn-cs"/>
                        </a:rPr>
                        <a:t>ε</a:t>
                      </a:r>
                      <a:r>
                        <a:rPr lang="en-US" sz="1300" b="0" kern="1200" dirty="0" smtClean="0">
                          <a:solidFill>
                            <a:schemeClr val="tx1"/>
                          </a:solidFill>
                          <a:latin typeface="+mn-lt"/>
                          <a:ea typeface="+mn-ea"/>
                          <a:cs typeface="+mn-cs"/>
                        </a:rPr>
                        <a:t> </a:t>
                      </a:r>
                      <a:r>
                        <a:rPr lang="ru-RU" sz="1300" b="0" kern="1200" dirty="0" err="1" smtClean="0">
                          <a:solidFill>
                            <a:schemeClr val="tx1"/>
                          </a:solidFill>
                          <a:latin typeface="+mn-lt"/>
                          <a:ea typeface="+mn-ea"/>
                          <a:cs typeface="+mn-cs"/>
                        </a:rPr>
                        <a:t>ν</a:t>
                      </a:r>
                      <a:r>
                        <a:rPr lang="en-US" sz="1300" b="0" kern="1200" dirty="0" smtClean="0">
                          <a:solidFill>
                            <a:schemeClr val="tx1"/>
                          </a:solidFill>
                          <a:latin typeface="+mn-lt"/>
                          <a:ea typeface="+mn-ea"/>
                          <a:cs typeface="+mn-cs"/>
                        </a:rPr>
                        <a:t>  </a:t>
                      </a:r>
                      <a:r>
                        <a:rPr lang="ru-RU" sz="1300" b="0" kern="1200" dirty="0" err="1" smtClean="0">
                          <a:solidFill>
                            <a:schemeClr val="tx1"/>
                          </a:solidFill>
                          <a:latin typeface="+mn-lt"/>
                          <a:ea typeface="+mn-ea"/>
                          <a:cs typeface="+mn-cs"/>
                        </a:rPr>
                        <a:t>δ ή</a:t>
                      </a:r>
                      <a:r>
                        <a:rPr lang="en-US" sz="1300" b="0" kern="1200" dirty="0" smtClean="0">
                          <a:solidFill>
                            <a:schemeClr val="tx1"/>
                          </a:solidFill>
                          <a:latin typeface="+mn-lt"/>
                          <a:ea typeface="+mn-ea"/>
                          <a:cs typeface="+mn-cs"/>
                        </a:rPr>
                        <a:t>  </a:t>
                      </a:r>
                      <a:r>
                        <a:rPr lang="ru-RU" sz="1300" b="0" kern="1200" dirty="0" err="1" smtClean="0">
                          <a:solidFill>
                            <a:schemeClr val="tx1"/>
                          </a:solidFill>
                          <a:latin typeface="+mn-lt"/>
                          <a:ea typeface="+mn-ea"/>
                          <a:cs typeface="+mn-cs"/>
                        </a:rPr>
                        <a:t>τ</a:t>
                      </a:r>
                      <a:r>
                        <a:rPr lang="en-US" sz="1300" b="0" kern="1200" dirty="0" smtClean="0">
                          <a:solidFill>
                            <a:schemeClr val="tx1"/>
                          </a:solidFill>
                          <a:latin typeface="+mn-lt"/>
                          <a:ea typeface="+mn-ea"/>
                          <a:cs typeface="+mn-cs"/>
                        </a:rPr>
                        <a:t> </a:t>
                      </a:r>
                      <a:r>
                        <a:rPr lang="ru-RU" sz="1300" b="0" kern="1200" dirty="0" err="1" smtClean="0">
                          <a:solidFill>
                            <a:schemeClr val="tx1"/>
                          </a:solidFill>
                          <a:latin typeface="+mn-lt"/>
                          <a:ea typeface="+mn-ea"/>
                          <a:cs typeface="+mn-cs"/>
                        </a:rPr>
                        <a:t>ι</a:t>
                      </a:r>
                      <a:r>
                        <a:rPr lang="en-US" sz="1300" b="0" kern="1200" dirty="0" smtClean="0">
                          <a:solidFill>
                            <a:schemeClr val="tx1"/>
                          </a:solidFill>
                          <a:latin typeface="+mn-lt"/>
                          <a:ea typeface="+mn-ea"/>
                          <a:cs typeface="+mn-cs"/>
                        </a:rPr>
                        <a:t> </a:t>
                      </a:r>
                      <a:r>
                        <a:rPr lang="ru-RU" sz="1300" b="0" kern="1200" dirty="0" err="1" smtClean="0">
                          <a:solidFill>
                            <a:schemeClr val="tx1"/>
                          </a:solidFill>
                          <a:latin typeface="+mn-lt"/>
                          <a:ea typeface="+mn-ea"/>
                          <a:cs typeface="+mn-cs"/>
                        </a:rPr>
                        <a:t>ν</a:t>
                      </a:r>
                      <a:r>
                        <a:rPr lang="en-US" sz="1300" b="0" kern="1200" dirty="0" smtClean="0">
                          <a:solidFill>
                            <a:schemeClr val="tx1"/>
                          </a:solidFill>
                          <a:latin typeface="+mn-lt"/>
                          <a:ea typeface="+mn-ea"/>
                          <a:cs typeface="+mn-cs"/>
                        </a:rPr>
                        <a:t> </a:t>
                      </a:r>
                      <a:r>
                        <a:rPr lang="ru-RU" sz="1300" b="0" kern="1200" dirty="0" err="1" smtClean="0">
                          <a:solidFill>
                            <a:schemeClr val="tx1"/>
                          </a:solidFill>
                          <a:latin typeface="+mn-lt"/>
                          <a:ea typeface="+mn-ea"/>
                          <a:cs typeface="+mn-cs"/>
                        </a:rPr>
                        <a:t>α· Σεσόγχωσις Αἰγύπτου πάσης βασιλεὺς μετὰ ῏Ωρον τὸν ῎Ισιδος καὶ ᾿Οσίριδος παῖδα τὴν μὲν Ἀσίαν ὁρμήσας πᾶσαν κατεστρέψατο, ὁμοίως καὶ τὰ πλεῖστα τῆς Εὐρώπης.</a:t>
                      </a:r>
                      <a:endParaRPr lang="en-US" sz="1300" b="0" kern="1200" dirty="0" smtClean="0">
                        <a:solidFill>
                          <a:schemeClr val="tx1"/>
                        </a:solidFill>
                        <a:latin typeface="+mn-lt"/>
                        <a:ea typeface="+mn-ea"/>
                        <a:cs typeface="+mn-cs"/>
                      </a:endParaRPr>
                    </a:p>
                    <a:p>
                      <a:endParaRPr lang="en-US" sz="1300" b="0" kern="1200" dirty="0" smtClean="0">
                        <a:solidFill>
                          <a:schemeClr val="tx1"/>
                        </a:solidFill>
                        <a:latin typeface="+mn-lt"/>
                        <a:ea typeface="+mn-ea"/>
                        <a:cs typeface="+mn-cs"/>
                      </a:endParaRPr>
                    </a:p>
                    <a:p>
                      <a:endParaRPr lang="en-US" sz="1300" b="0" kern="1200" dirty="0" smtClean="0">
                        <a:solidFill>
                          <a:schemeClr val="tx1"/>
                        </a:solidFill>
                        <a:latin typeface="+mn-lt"/>
                        <a:ea typeface="+mn-ea"/>
                        <a:cs typeface="+mn-cs"/>
                      </a:endParaRPr>
                    </a:p>
                    <a:p>
                      <a:r>
                        <a:rPr lang="ru-RU" sz="1300" b="0" kern="1200" dirty="0" err="1" smtClean="0">
                          <a:solidFill>
                            <a:schemeClr val="tx1"/>
                          </a:solidFill>
                          <a:latin typeface="+mn-lt"/>
                          <a:ea typeface="+mn-ea"/>
                          <a:cs typeface="+mn-cs"/>
                        </a:rPr>
                        <a:t>ἀκριβέστερον δὲ ἔστι τὰ περὶ αὐτοῦ παρὰ Ἡροδότῳ.</a:t>
                      </a:r>
                      <a:r>
                        <a:rPr lang="ru-RU" sz="1300" b="0" kern="1200" dirty="0" smtClean="0">
                          <a:solidFill>
                            <a:schemeClr val="tx1"/>
                          </a:solidFill>
                          <a:latin typeface="+mn-lt"/>
                          <a:ea typeface="+mn-ea"/>
                          <a:cs typeface="+mn-cs"/>
                        </a:rPr>
                        <a:t> </a:t>
                      </a:r>
                      <a:r>
                        <a:rPr lang="ru-RU" sz="1300" b="0" kern="1200" dirty="0" err="1" smtClean="0">
                          <a:solidFill>
                            <a:schemeClr val="tx1"/>
                          </a:solidFill>
                          <a:latin typeface="+mn-lt"/>
                          <a:ea typeface="+mn-ea"/>
                          <a:cs typeface="+mn-cs"/>
                        </a:rPr>
                        <a:t>Θεόπομπος δὲ ἐν τρίτῳ Σέσωστριν αὐτὸν καλεῖ.</a:t>
                      </a:r>
                      <a:endParaRPr lang="en-US" sz="1300" b="0" kern="1200" dirty="0" smtClean="0">
                        <a:solidFill>
                          <a:schemeClr val="tx1"/>
                        </a:solidFill>
                        <a:latin typeface="+mn-lt"/>
                        <a:ea typeface="+mn-ea"/>
                        <a:cs typeface="+mn-cs"/>
                      </a:endParaRPr>
                    </a:p>
                    <a:p>
                      <a:endParaRPr lang="en-US" sz="1300" b="0" kern="1200" dirty="0" smtClean="0">
                        <a:solidFill>
                          <a:schemeClr val="tx1"/>
                        </a:solidFill>
                        <a:latin typeface="+mn-lt"/>
                        <a:ea typeface="+mn-ea"/>
                        <a:cs typeface="+mn-cs"/>
                      </a:endParaRPr>
                    </a:p>
                    <a:p>
                      <a:endParaRPr lang="en-US" sz="1300" b="0" kern="1200" dirty="0" smtClean="0">
                        <a:solidFill>
                          <a:schemeClr val="tx1"/>
                        </a:solidFill>
                        <a:latin typeface="+mn-lt"/>
                        <a:ea typeface="+mn-ea"/>
                        <a:cs typeface="+mn-cs"/>
                      </a:endParaRPr>
                    </a:p>
                    <a:p>
                      <a:r>
                        <a:rPr lang="el-GR" sz="1300" b="0" kern="1200" dirty="0" smtClean="0">
                          <a:solidFill>
                            <a:schemeClr val="tx1"/>
                          </a:solidFill>
                          <a:latin typeface="+mn-lt"/>
                          <a:ea typeface="+mn-ea"/>
                          <a:cs typeface="+mn-cs"/>
                        </a:rPr>
                        <a:t>Δικαίαρχος δὲ ἐν α′</a:t>
                      </a:r>
                      <a:r>
                        <a:rPr lang="en-US" sz="1300" b="0" kern="1200" dirty="0" smtClean="0">
                          <a:solidFill>
                            <a:schemeClr val="tx1"/>
                          </a:solidFill>
                          <a:latin typeface="+mn-lt"/>
                          <a:ea typeface="+mn-ea"/>
                          <a:cs typeface="+mn-cs"/>
                        </a:rPr>
                        <a:t> </a:t>
                      </a:r>
                      <a:r>
                        <a:rPr lang="el-GR" sz="1300" b="0" kern="1200" dirty="0" smtClean="0">
                          <a:solidFill>
                            <a:schemeClr val="tx1"/>
                          </a:solidFill>
                          <a:latin typeface="+mn-lt"/>
                          <a:ea typeface="+mn-ea"/>
                          <a:cs typeface="+mn-cs"/>
                        </a:rPr>
                        <a:t>καὶ νόμους αὐτὸν</a:t>
                      </a:r>
                      <a:r>
                        <a:rPr lang="en-US" sz="1300" b="0" kern="1200" dirty="0" smtClean="0">
                          <a:solidFill>
                            <a:schemeClr val="tx1"/>
                          </a:solidFill>
                          <a:latin typeface="+mn-lt"/>
                          <a:ea typeface="+mn-ea"/>
                          <a:cs typeface="+mn-cs"/>
                        </a:rPr>
                        <a:t> </a:t>
                      </a:r>
                      <a:r>
                        <a:rPr lang="el-GR" sz="1300" b="0" kern="1200" dirty="0" smtClean="0">
                          <a:solidFill>
                            <a:schemeClr val="tx1"/>
                          </a:solidFill>
                          <a:latin typeface="+mn-lt"/>
                          <a:ea typeface="+mn-ea"/>
                          <a:cs typeface="+mn-cs"/>
                        </a:rPr>
                        <a:t>θεῖναι λέγει, ὥστε μηδένα καταλιπεῖν τὴν πατρῴαν τέχνην</a:t>
                      </a:r>
                      <a:r>
                        <a:rPr lang="ru-RU" sz="1300" b="0" kern="1200" dirty="0" smtClean="0">
                          <a:solidFill>
                            <a:schemeClr val="tx1"/>
                          </a:solidFill>
                          <a:latin typeface="+mn-lt"/>
                          <a:ea typeface="+mn-ea"/>
                          <a:cs typeface="+mn-cs"/>
                        </a:rPr>
                        <a:t>· </a:t>
                      </a:r>
                      <a:r>
                        <a:rPr lang="el-GR" sz="1300" b="0" kern="1200" dirty="0" smtClean="0">
                          <a:solidFill>
                            <a:schemeClr val="tx1"/>
                          </a:solidFill>
                          <a:latin typeface="+mn-lt"/>
                          <a:ea typeface="+mn-ea"/>
                          <a:cs typeface="+mn-cs"/>
                        </a:rPr>
                        <a:t> τοῦτο γὰρ ὑπολαμβάνειν ἀρχὴν εἶναι πλεονεξίας.</a:t>
                      </a:r>
                      <a:endParaRPr lang="en-US" sz="1300" b="0" kern="1200" dirty="0" smtClean="0">
                        <a:solidFill>
                          <a:schemeClr val="tx1"/>
                        </a:solidFill>
                        <a:latin typeface="+mn-lt"/>
                        <a:ea typeface="+mn-ea"/>
                        <a:cs typeface="+mn-cs"/>
                      </a:endParaRPr>
                    </a:p>
                    <a:p>
                      <a:r>
                        <a:rPr lang="el-GR" sz="1300" b="0" kern="1200" dirty="0" smtClean="0">
                          <a:solidFill>
                            <a:schemeClr val="tx1"/>
                          </a:solidFill>
                          <a:latin typeface="+mn-lt"/>
                          <a:ea typeface="+mn-ea"/>
                          <a:cs typeface="+mn-cs"/>
                        </a:rPr>
                        <a:t>καὶ πρῶτόν φησιν αὐτὸν εὑρηκέναι ἵππων ἄνθρωπον ἐπιβαίνειν. οἱ δὲ ταῦτα τὸν ῏Ωρον, οὐ τὸν Σεσόγχωσιν.</a:t>
                      </a:r>
                      <a:endParaRPr lang="ru-RU" sz="1300" b="0" kern="1200" dirty="0" smtClean="0">
                        <a:solidFill>
                          <a:schemeClr val="tx1"/>
                        </a:solidFill>
                        <a:latin typeface="+mn-lt"/>
                        <a:ea typeface="+mn-ea"/>
                        <a:cs typeface="+mn-cs"/>
                      </a:endParaRPr>
                    </a:p>
                  </a:txBody>
                  <a:tcPr>
                    <a:solidFill>
                      <a:schemeClr val="bg1"/>
                    </a:solidFill>
                  </a:tcPr>
                </a:tc>
                <a:tc>
                  <a:txBody>
                    <a:bodyPr/>
                    <a:lstStyle/>
                    <a:p>
                      <a:endParaRPr lang="en-US" sz="1300" b="0" kern="1200" dirty="0" smtClean="0">
                        <a:solidFill>
                          <a:schemeClr val="tx1"/>
                        </a:solidFill>
                        <a:latin typeface="+mn-lt"/>
                        <a:ea typeface="+mn-ea"/>
                        <a:cs typeface="+mn-cs"/>
                      </a:endParaRPr>
                    </a:p>
                    <a:p>
                      <a:r>
                        <a:rPr lang="en-US" sz="1300" b="0" i="1" kern="1200" dirty="0" smtClean="0">
                          <a:solidFill>
                            <a:schemeClr val="tx1"/>
                          </a:solidFill>
                          <a:latin typeface="+mn-lt"/>
                          <a:ea typeface="+mn-ea"/>
                          <a:cs typeface="+mn-cs"/>
                        </a:rPr>
                        <a:t>From</a:t>
                      </a:r>
                      <a:r>
                        <a:rPr lang="en-US" sz="1300" b="0" i="1" kern="1200" baseline="0" dirty="0" smtClean="0">
                          <a:solidFill>
                            <a:schemeClr val="tx1"/>
                          </a:solidFill>
                          <a:latin typeface="+mn-lt"/>
                          <a:ea typeface="+mn-ea"/>
                          <a:cs typeface="+mn-cs"/>
                        </a:rPr>
                        <a:t> here someone</a:t>
                      </a:r>
                      <a:r>
                        <a:rPr lang="en-US" sz="1300" b="0" kern="1200" baseline="0" dirty="0" smtClean="0">
                          <a:solidFill>
                            <a:schemeClr val="tx1"/>
                          </a:solidFill>
                          <a:latin typeface="+mn-lt"/>
                          <a:ea typeface="+mn-ea"/>
                          <a:cs typeface="+mn-cs"/>
                        </a:rPr>
                        <a:t>: </a:t>
                      </a:r>
                      <a:r>
                        <a:rPr lang="en-US" sz="1300" b="0" kern="1200" baseline="0" dirty="0" err="1" smtClean="0">
                          <a:solidFill>
                            <a:schemeClr val="tx1"/>
                          </a:solidFill>
                          <a:latin typeface="+mn-lt"/>
                          <a:ea typeface="+mn-ea"/>
                          <a:cs typeface="+mn-cs"/>
                        </a:rPr>
                        <a:t>Sesonchosis</a:t>
                      </a:r>
                      <a:r>
                        <a:rPr lang="en-US" sz="1300" b="0" kern="1200" baseline="0" dirty="0" smtClean="0">
                          <a:solidFill>
                            <a:schemeClr val="tx1"/>
                          </a:solidFill>
                          <a:latin typeface="+mn-lt"/>
                          <a:ea typeface="+mn-ea"/>
                          <a:cs typeface="+mn-cs"/>
                        </a:rPr>
                        <a:t>, the king of entire Egypt after </a:t>
                      </a:r>
                      <a:r>
                        <a:rPr lang="en-US" sz="1300" b="0" kern="1200" baseline="0" dirty="0" err="1" smtClean="0">
                          <a:solidFill>
                            <a:schemeClr val="tx1"/>
                          </a:solidFill>
                          <a:latin typeface="+mn-lt"/>
                          <a:ea typeface="+mn-ea"/>
                          <a:cs typeface="+mn-cs"/>
                        </a:rPr>
                        <a:t>Orus</a:t>
                      </a:r>
                      <a:r>
                        <a:rPr lang="en-US" sz="1300" b="0" kern="1200" baseline="0" dirty="0" smtClean="0">
                          <a:solidFill>
                            <a:schemeClr val="tx1"/>
                          </a:solidFill>
                          <a:latin typeface="+mn-lt"/>
                          <a:ea typeface="+mn-ea"/>
                          <a:cs typeface="+mn-cs"/>
                        </a:rPr>
                        <a:t>, the son of Isis and Osiris, attacking Asia subdued (it) all as well as the major part of Europe.</a:t>
                      </a:r>
                    </a:p>
                    <a:p>
                      <a:endParaRPr lang="en-US" sz="1300" b="0" kern="1200" baseline="0" dirty="0" smtClean="0">
                        <a:solidFill>
                          <a:schemeClr val="tx1"/>
                        </a:solidFill>
                        <a:latin typeface="+mn-lt"/>
                        <a:ea typeface="+mn-ea"/>
                        <a:cs typeface="+mn-cs"/>
                      </a:endParaRPr>
                    </a:p>
                    <a:p>
                      <a:endParaRPr lang="en-US" sz="1300" b="0" kern="1200" baseline="0" dirty="0" smtClean="0">
                        <a:solidFill>
                          <a:schemeClr val="tx1"/>
                        </a:solidFill>
                        <a:latin typeface="+mn-lt"/>
                        <a:ea typeface="+mn-ea"/>
                        <a:cs typeface="+mn-cs"/>
                      </a:endParaRPr>
                    </a:p>
                    <a:p>
                      <a:r>
                        <a:rPr lang="en-US" sz="1300" b="0" kern="1200" baseline="0" dirty="0" smtClean="0">
                          <a:solidFill>
                            <a:schemeClr val="tx1"/>
                          </a:solidFill>
                          <a:latin typeface="+mn-lt"/>
                          <a:ea typeface="+mn-ea"/>
                          <a:cs typeface="+mn-cs"/>
                        </a:rPr>
                        <a:t>It is more precise about him at Herodotus. And </a:t>
                      </a:r>
                      <a:r>
                        <a:rPr lang="en-US" sz="1300" b="0" kern="1200" baseline="0" dirty="0" err="1" smtClean="0">
                          <a:solidFill>
                            <a:schemeClr val="tx1"/>
                          </a:solidFill>
                          <a:latin typeface="+mn-lt"/>
                          <a:ea typeface="+mn-ea"/>
                          <a:cs typeface="+mn-cs"/>
                        </a:rPr>
                        <a:t>Theopompus</a:t>
                      </a:r>
                      <a:r>
                        <a:rPr lang="en-US" sz="1300" b="0" kern="1200" baseline="0" dirty="0" smtClean="0">
                          <a:solidFill>
                            <a:schemeClr val="tx1"/>
                          </a:solidFill>
                          <a:latin typeface="+mn-lt"/>
                          <a:ea typeface="+mn-ea"/>
                          <a:cs typeface="+mn-cs"/>
                        </a:rPr>
                        <a:t> in third (book) calls him </a:t>
                      </a:r>
                      <a:r>
                        <a:rPr lang="en-US" sz="1300" b="0" kern="1200" baseline="0" dirty="0" err="1" smtClean="0">
                          <a:solidFill>
                            <a:schemeClr val="tx1"/>
                          </a:solidFill>
                          <a:latin typeface="+mn-lt"/>
                          <a:ea typeface="+mn-ea"/>
                          <a:cs typeface="+mn-cs"/>
                        </a:rPr>
                        <a:t>Sesostris</a:t>
                      </a:r>
                      <a:r>
                        <a:rPr lang="en-US" sz="1300" b="0" kern="1200" baseline="0" dirty="0" smtClean="0">
                          <a:solidFill>
                            <a:schemeClr val="tx1"/>
                          </a:solidFill>
                          <a:latin typeface="+mn-lt"/>
                          <a:ea typeface="+mn-ea"/>
                          <a:cs typeface="+mn-cs"/>
                        </a:rPr>
                        <a:t>.</a:t>
                      </a:r>
                    </a:p>
                    <a:p>
                      <a:endParaRPr lang="en-US" sz="1300" b="0" kern="1200" baseline="0" dirty="0" smtClean="0">
                        <a:solidFill>
                          <a:schemeClr val="tx1"/>
                        </a:solidFill>
                        <a:latin typeface="+mn-lt"/>
                        <a:ea typeface="+mn-ea"/>
                        <a:cs typeface="+mn-cs"/>
                      </a:endParaRPr>
                    </a:p>
                    <a:p>
                      <a:endParaRPr lang="en-US" sz="1300" b="0" kern="1200" baseline="0" dirty="0" smtClean="0">
                        <a:solidFill>
                          <a:schemeClr val="tx1"/>
                        </a:solidFill>
                        <a:latin typeface="+mn-lt"/>
                        <a:ea typeface="+mn-ea"/>
                        <a:cs typeface="+mn-cs"/>
                      </a:endParaRPr>
                    </a:p>
                    <a:p>
                      <a:r>
                        <a:rPr lang="en-US" sz="1300" b="0" kern="1200" baseline="0" dirty="0" err="1" smtClean="0">
                          <a:solidFill>
                            <a:schemeClr val="tx1"/>
                          </a:solidFill>
                          <a:latin typeface="+mn-lt"/>
                          <a:ea typeface="+mn-ea"/>
                          <a:cs typeface="+mn-cs"/>
                        </a:rPr>
                        <a:t>Dicaearchus</a:t>
                      </a:r>
                      <a:r>
                        <a:rPr lang="en-US" sz="1300" b="0" kern="1200" baseline="0" dirty="0" smtClean="0">
                          <a:solidFill>
                            <a:schemeClr val="tx1"/>
                          </a:solidFill>
                          <a:latin typeface="+mn-lt"/>
                          <a:ea typeface="+mn-ea"/>
                          <a:cs typeface="+mn-cs"/>
                        </a:rPr>
                        <a:t> in the first (book) says that he established laws that no one should abandon his fathers trade. For he assumed that this was the origin of greed. And he says that he was the first man to discover mounting horses. Others (say it was) </a:t>
                      </a:r>
                      <a:r>
                        <a:rPr lang="en-US" sz="1300" b="0" kern="1200" baseline="0" dirty="0" err="1" smtClean="0">
                          <a:solidFill>
                            <a:schemeClr val="tx1"/>
                          </a:solidFill>
                          <a:latin typeface="+mn-lt"/>
                          <a:ea typeface="+mn-ea"/>
                          <a:cs typeface="+mn-cs"/>
                        </a:rPr>
                        <a:t>Orus</a:t>
                      </a:r>
                      <a:r>
                        <a:rPr lang="en-US" sz="1300" b="0" kern="1200" baseline="0" dirty="0" smtClean="0">
                          <a:solidFill>
                            <a:schemeClr val="tx1"/>
                          </a:solidFill>
                          <a:latin typeface="+mn-lt"/>
                          <a:ea typeface="+mn-ea"/>
                          <a:cs typeface="+mn-cs"/>
                        </a:rPr>
                        <a:t>, and not </a:t>
                      </a:r>
                      <a:r>
                        <a:rPr lang="en-US" sz="1300" b="0" kern="1200" baseline="0" dirty="0" err="1" smtClean="0">
                          <a:solidFill>
                            <a:schemeClr val="tx1"/>
                          </a:solidFill>
                          <a:latin typeface="+mn-lt"/>
                          <a:ea typeface="+mn-ea"/>
                          <a:cs typeface="+mn-cs"/>
                        </a:rPr>
                        <a:t>Sesonchosis</a:t>
                      </a:r>
                      <a:r>
                        <a:rPr lang="en-US" sz="1300" b="0" kern="1200" baseline="0" dirty="0" smtClean="0">
                          <a:solidFill>
                            <a:schemeClr val="tx1"/>
                          </a:solidFill>
                          <a:latin typeface="+mn-lt"/>
                          <a:ea typeface="+mn-ea"/>
                          <a:cs typeface="+mn-cs"/>
                        </a:rPr>
                        <a:t> (</a:t>
                      </a:r>
                      <a:r>
                        <a:rPr lang="en-US" sz="1300" b="0" kern="1200" baseline="0" dirty="0" err="1" smtClean="0">
                          <a:solidFill>
                            <a:schemeClr val="tx1"/>
                          </a:solidFill>
                          <a:latin typeface="+mn-lt"/>
                          <a:ea typeface="+mn-ea"/>
                          <a:cs typeface="+mn-cs"/>
                        </a:rPr>
                        <a:t>frg</a:t>
                      </a:r>
                      <a:r>
                        <a:rPr lang="en-US" sz="1300" b="0" kern="1200" baseline="0" dirty="0" smtClean="0">
                          <a:solidFill>
                            <a:schemeClr val="tx1"/>
                          </a:solidFill>
                          <a:latin typeface="+mn-lt"/>
                          <a:ea typeface="+mn-ea"/>
                          <a:cs typeface="+mn-cs"/>
                        </a:rPr>
                        <a:t>. 58 </a:t>
                      </a:r>
                      <a:r>
                        <a:rPr lang="en-US" sz="1300" b="0" kern="1200" baseline="0" dirty="0" err="1" smtClean="0">
                          <a:solidFill>
                            <a:schemeClr val="tx1"/>
                          </a:solidFill>
                          <a:latin typeface="+mn-lt"/>
                          <a:ea typeface="+mn-ea"/>
                          <a:cs typeface="+mn-cs"/>
                        </a:rPr>
                        <a:t>Fortenbaugh-S</a:t>
                      </a:r>
                      <a:r>
                        <a:rPr lang="en-US" sz="1300" b="0" kern="1200" dirty="0" err="1" smtClean="0">
                          <a:solidFill>
                            <a:schemeClr val="tx1"/>
                          </a:solidFill>
                          <a:latin typeface="+mn-lt"/>
                          <a:ea typeface="+mn-ea"/>
                          <a:cs typeface="+mn-cs"/>
                        </a:rPr>
                        <a:t>ch</a:t>
                      </a:r>
                      <a:r>
                        <a:rPr lang="ru-RU" sz="1300" b="0" kern="1200" dirty="0" err="1" smtClean="0">
                          <a:solidFill>
                            <a:schemeClr val="tx1"/>
                          </a:solidFill>
                          <a:latin typeface="+mn-lt"/>
                          <a:ea typeface="+mn-ea"/>
                          <a:cs typeface="+mn-cs"/>
                        </a:rPr>
                        <a:t>ü</a:t>
                      </a:r>
                      <a:r>
                        <a:rPr lang="en-US" sz="1300" b="0" kern="1200" dirty="0" err="1" smtClean="0">
                          <a:solidFill>
                            <a:schemeClr val="tx1"/>
                          </a:solidFill>
                          <a:latin typeface="+mn-lt"/>
                          <a:ea typeface="+mn-ea"/>
                          <a:cs typeface="+mn-cs"/>
                        </a:rPr>
                        <a:t>trupf</a:t>
                      </a:r>
                      <a:r>
                        <a:rPr lang="en-US" sz="1300" b="0" kern="1200" dirty="0" smtClean="0">
                          <a:solidFill>
                            <a:schemeClr val="tx1"/>
                          </a:solidFill>
                          <a:latin typeface="+mn-lt"/>
                          <a:ea typeface="+mn-ea"/>
                          <a:cs typeface="+mn-cs"/>
                        </a:rPr>
                        <a:t>)</a:t>
                      </a:r>
                      <a:r>
                        <a:rPr lang="en-US" sz="1300" b="0" kern="1200" baseline="0" dirty="0" smtClean="0">
                          <a:solidFill>
                            <a:schemeClr val="tx1"/>
                          </a:solidFill>
                          <a:latin typeface="+mn-lt"/>
                          <a:ea typeface="+mn-ea"/>
                          <a:cs typeface="+mn-cs"/>
                        </a:rPr>
                        <a:t>.</a:t>
                      </a:r>
                      <a:endParaRPr lang="ru-RU" sz="1300" b="0" kern="1200" dirty="0" smtClean="0">
                        <a:solidFill>
                          <a:schemeClr val="tx1"/>
                        </a:solidFill>
                        <a:latin typeface="+mn-lt"/>
                        <a:ea typeface="+mn-ea"/>
                        <a:cs typeface="+mn-cs"/>
                      </a:endParaRPr>
                    </a:p>
                  </a:txBody>
                  <a:tcPr>
                    <a:solidFill>
                      <a:schemeClr val="bg1"/>
                    </a:solidFill>
                  </a:tcPr>
                </a:tc>
                <a:tc>
                  <a:txBody>
                    <a:bodyPr/>
                    <a:lstStyle/>
                    <a:p>
                      <a:r>
                        <a:rPr lang="ru-RU" sz="1300" b="0" kern="1200" dirty="0" smtClean="0">
                          <a:solidFill>
                            <a:schemeClr val="tx1"/>
                          </a:solidFill>
                          <a:latin typeface="+mn-lt"/>
                          <a:ea typeface="+mn-ea"/>
                          <a:cs typeface="+mn-cs"/>
                        </a:rPr>
                        <a:t>272—276: </a:t>
                      </a:r>
                      <a:endParaRPr lang="en-US" sz="1300" b="0" kern="1200" dirty="0" smtClean="0">
                        <a:solidFill>
                          <a:schemeClr val="tx1"/>
                        </a:solidFill>
                        <a:latin typeface="+mn-lt"/>
                        <a:ea typeface="+mn-ea"/>
                        <a:cs typeface="+mn-cs"/>
                      </a:endParaRPr>
                    </a:p>
                    <a:p>
                      <a:r>
                        <a:rPr lang="en-US" sz="1300" b="0" kern="1200" dirty="0" err="1" smtClean="0">
                          <a:solidFill>
                            <a:schemeClr val="tx1"/>
                          </a:solidFill>
                          <a:latin typeface="+mn-lt"/>
                          <a:ea typeface="+mn-ea"/>
                          <a:cs typeface="+mn-cs"/>
                        </a:rPr>
                        <a:t>Τὸ</a:t>
                      </a:r>
                      <a:r>
                        <a:rPr lang="en-US" sz="1300" b="0" kern="1200" dirty="0" smtClean="0">
                          <a:solidFill>
                            <a:schemeClr val="tx1"/>
                          </a:solidFill>
                          <a:latin typeface="+mn-lt"/>
                          <a:ea typeface="+mn-ea"/>
                          <a:cs typeface="+mn-cs"/>
                        </a:rPr>
                        <a:t> </a:t>
                      </a:r>
                      <a:r>
                        <a:rPr lang="en-US" sz="1300" b="0" kern="1200" dirty="0" err="1" smtClean="0">
                          <a:solidFill>
                            <a:schemeClr val="tx1"/>
                          </a:solidFill>
                          <a:latin typeface="+mn-lt"/>
                          <a:ea typeface="+mn-ea"/>
                          <a:cs typeface="+mn-cs"/>
                        </a:rPr>
                        <a:t>δὲ</a:t>
                      </a:r>
                      <a:r>
                        <a:rPr lang="en-US" sz="1300" b="0" kern="1200" dirty="0" smtClean="0">
                          <a:solidFill>
                            <a:schemeClr val="tx1"/>
                          </a:solidFill>
                          <a:latin typeface="+mn-lt"/>
                          <a:ea typeface="+mn-ea"/>
                          <a:cs typeface="+mn-cs"/>
                        </a:rPr>
                        <a:t>  </a:t>
                      </a:r>
                      <a:r>
                        <a:rPr lang="ru-RU" sz="1300" b="0" i="1" kern="1200" dirty="0" err="1" smtClean="0">
                          <a:solidFill>
                            <a:schemeClr val="tx1"/>
                          </a:solidFill>
                          <a:latin typeface="+mn-lt"/>
                          <a:ea typeface="+mn-ea"/>
                          <a:cs typeface="+mn-cs"/>
                        </a:rPr>
                        <a:t>ἔ</a:t>
                      </a:r>
                      <a:r>
                        <a:rPr lang="en-US" sz="1300" b="0" i="1" kern="1200" dirty="0" smtClean="0">
                          <a:solidFill>
                            <a:schemeClr val="tx1"/>
                          </a:solidFill>
                          <a:latin typeface="+mn-lt"/>
                          <a:ea typeface="+mn-ea"/>
                          <a:cs typeface="+mn-cs"/>
                        </a:rPr>
                        <a:t> </a:t>
                      </a:r>
                      <a:r>
                        <a:rPr lang="ru-RU" sz="1300" b="0" i="1" kern="1200" dirty="0" err="1" smtClean="0">
                          <a:solidFill>
                            <a:schemeClr val="tx1"/>
                          </a:solidFill>
                          <a:latin typeface="+mn-lt"/>
                          <a:ea typeface="+mn-ea"/>
                          <a:cs typeface="+mn-cs"/>
                        </a:rPr>
                        <a:t>ν</a:t>
                      </a:r>
                      <a:r>
                        <a:rPr lang="en-US" sz="1300" b="0" i="1" kern="1200" dirty="0" smtClean="0">
                          <a:solidFill>
                            <a:schemeClr val="tx1"/>
                          </a:solidFill>
                          <a:latin typeface="+mn-lt"/>
                          <a:ea typeface="+mn-ea"/>
                          <a:cs typeface="+mn-cs"/>
                        </a:rPr>
                        <a:t> </a:t>
                      </a:r>
                      <a:r>
                        <a:rPr lang="ru-RU" sz="1300" b="0" i="1" kern="1200" dirty="0" err="1" smtClean="0">
                          <a:solidFill>
                            <a:schemeClr val="tx1"/>
                          </a:solidFill>
                          <a:latin typeface="+mn-lt"/>
                          <a:ea typeface="+mn-ea"/>
                          <a:cs typeface="+mn-cs"/>
                        </a:rPr>
                        <a:t>θ</a:t>
                      </a:r>
                      <a:r>
                        <a:rPr lang="en-US" sz="1300" b="0" i="1" kern="1200" dirty="0" smtClean="0">
                          <a:solidFill>
                            <a:schemeClr val="tx1"/>
                          </a:solidFill>
                          <a:latin typeface="+mn-lt"/>
                          <a:ea typeface="+mn-ea"/>
                          <a:cs typeface="+mn-cs"/>
                        </a:rPr>
                        <a:t> </a:t>
                      </a:r>
                      <a:r>
                        <a:rPr lang="ru-RU" sz="1300" b="0" i="1" kern="1200" dirty="0" err="1" smtClean="0">
                          <a:solidFill>
                            <a:schemeClr val="tx1"/>
                          </a:solidFill>
                          <a:latin typeface="+mn-lt"/>
                          <a:ea typeface="+mn-ea"/>
                          <a:cs typeface="+mn-cs"/>
                        </a:rPr>
                        <a:t>ε</a:t>
                      </a:r>
                      <a:r>
                        <a:rPr lang="en-US" sz="1300" b="0" i="1" kern="1200" dirty="0" smtClean="0">
                          <a:solidFill>
                            <a:schemeClr val="tx1"/>
                          </a:solidFill>
                          <a:latin typeface="+mn-lt"/>
                          <a:ea typeface="+mn-ea"/>
                          <a:cs typeface="+mn-cs"/>
                        </a:rPr>
                        <a:t> </a:t>
                      </a:r>
                      <a:r>
                        <a:rPr lang="ru-RU" sz="1300" b="0" i="1" kern="1200" dirty="0" err="1" smtClean="0">
                          <a:solidFill>
                            <a:schemeClr val="tx1"/>
                          </a:solidFill>
                          <a:latin typeface="+mn-lt"/>
                          <a:ea typeface="+mn-ea"/>
                          <a:cs typeface="+mn-cs"/>
                        </a:rPr>
                        <a:t>ν</a:t>
                      </a:r>
                      <a:r>
                        <a:rPr lang="en-US" sz="1300" b="0" i="1" kern="1200" dirty="0" smtClean="0">
                          <a:solidFill>
                            <a:schemeClr val="tx1"/>
                          </a:solidFill>
                          <a:latin typeface="+mn-lt"/>
                          <a:ea typeface="+mn-ea"/>
                          <a:cs typeface="+mn-cs"/>
                        </a:rPr>
                        <a:t>  </a:t>
                      </a:r>
                      <a:r>
                        <a:rPr lang="ru-RU" sz="1300" b="0" i="1" kern="1200" dirty="0" err="1" smtClean="0">
                          <a:solidFill>
                            <a:schemeClr val="tx1"/>
                          </a:solidFill>
                          <a:latin typeface="+mn-lt"/>
                          <a:ea typeface="+mn-ea"/>
                          <a:cs typeface="+mn-cs"/>
                        </a:rPr>
                        <a:t>δ ή</a:t>
                      </a:r>
                      <a:r>
                        <a:rPr lang="en-US" sz="1300" b="0" i="1" kern="1200" dirty="0" smtClean="0">
                          <a:solidFill>
                            <a:schemeClr val="tx1"/>
                          </a:solidFill>
                          <a:latin typeface="+mn-lt"/>
                          <a:ea typeface="+mn-ea"/>
                          <a:cs typeface="+mn-cs"/>
                        </a:rPr>
                        <a:t>  </a:t>
                      </a:r>
                      <a:r>
                        <a:rPr lang="ru-RU" sz="1300" b="0" i="1" kern="1200" dirty="0" err="1" smtClean="0">
                          <a:solidFill>
                            <a:schemeClr val="tx1"/>
                          </a:solidFill>
                          <a:latin typeface="+mn-lt"/>
                          <a:ea typeface="+mn-ea"/>
                          <a:cs typeface="+mn-cs"/>
                        </a:rPr>
                        <a:t>τ</a:t>
                      </a:r>
                      <a:r>
                        <a:rPr lang="en-US" sz="1300" b="0" i="1" kern="1200" dirty="0" smtClean="0">
                          <a:solidFill>
                            <a:schemeClr val="tx1"/>
                          </a:solidFill>
                          <a:latin typeface="+mn-lt"/>
                          <a:ea typeface="+mn-ea"/>
                          <a:cs typeface="+mn-cs"/>
                        </a:rPr>
                        <a:t> </a:t>
                      </a:r>
                      <a:r>
                        <a:rPr lang="ru-RU" sz="1300" b="0" i="1" kern="1200" dirty="0" err="1" smtClean="0">
                          <a:solidFill>
                            <a:schemeClr val="tx1"/>
                          </a:solidFill>
                          <a:latin typeface="+mn-lt"/>
                          <a:ea typeface="+mn-ea"/>
                          <a:cs typeface="+mn-cs"/>
                        </a:rPr>
                        <a:t>ι</a:t>
                      </a:r>
                      <a:r>
                        <a:rPr lang="en-US" sz="1300" b="0" i="1" kern="1200" dirty="0" smtClean="0">
                          <a:solidFill>
                            <a:schemeClr val="tx1"/>
                          </a:solidFill>
                          <a:latin typeface="+mn-lt"/>
                          <a:ea typeface="+mn-ea"/>
                          <a:cs typeface="+mn-cs"/>
                        </a:rPr>
                        <a:t> </a:t>
                      </a:r>
                      <a:r>
                        <a:rPr lang="ru-RU" sz="1300" b="0" i="1" kern="1200" dirty="0" err="1" smtClean="0">
                          <a:solidFill>
                            <a:schemeClr val="tx1"/>
                          </a:solidFill>
                          <a:latin typeface="+mn-lt"/>
                          <a:ea typeface="+mn-ea"/>
                          <a:cs typeface="+mn-cs"/>
                        </a:rPr>
                        <a:t>ν</a:t>
                      </a:r>
                      <a:r>
                        <a:rPr lang="en-US" sz="1300" b="0" i="1" kern="1200" dirty="0" smtClean="0">
                          <a:solidFill>
                            <a:schemeClr val="tx1"/>
                          </a:solidFill>
                          <a:latin typeface="+mn-lt"/>
                          <a:ea typeface="+mn-ea"/>
                          <a:cs typeface="+mn-cs"/>
                        </a:rPr>
                        <a:t> </a:t>
                      </a:r>
                      <a:r>
                        <a:rPr lang="ru-RU" sz="1300" b="0" i="1" kern="1200" dirty="0" err="1" smtClean="0">
                          <a:solidFill>
                            <a:schemeClr val="tx1"/>
                          </a:solidFill>
                          <a:latin typeface="+mn-lt"/>
                          <a:ea typeface="+mn-ea"/>
                          <a:cs typeface="+mn-cs"/>
                        </a:rPr>
                        <a:t>α</a:t>
                      </a:r>
                      <a:r>
                        <a:rPr lang="ru-RU" sz="1300" b="0" kern="1200" dirty="0" smtClean="0">
                          <a:solidFill>
                            <a:schemeClr val="tx1"/>
                          </a:solidFill>
                          <a:latin typeface="+mn-lt"/>
                          <a:ea typeface="+mn-ea"/>
                          <a:cs typeface="+mn-cs"/>
                        </a:rPr>
                        <a:t> </a:t>
                      </a:r>
                      <a:r>
                        <a:rPr lang="en-US" sz="1300" b="0" kern="1200" dirty="0" err="1" smtClean="0">
                          <a:solidFill>
                            <a:schemeClr val="tx1"/>
                          </a:solidFill>
                          <a:latin typeface="+mn-lt"/>
                          <a:ea typeface="+mn-ea"/>
                          <a:cs typeface="+mn-cs"/>
                        </a:rPr>
                        <a:t>περὶ</a:t>
                      </a:r>
                      <a:r>
                        <a:rPr lang="en-US" sz="1300" b="0" kern="1200" dirty="0" smtClean="0">
                          <a:solidFill>
                            <a:schemeClr val="tx1"/>
                          </a:solidFill>
                          <a:latin typeface="+mn-lt"/>
                          <a:ea typeface="+mn-ea"/>
                          <a:cs typeface="+mn-cs"/>
                        </a:rPr>
                        <a:t> </a:t>
                      </a:r>
                      <a:r>
                        <a:rPr lang="en-US" sz="1300" b="0" kern="1200" dirty="0" err="1" smtClean="0">
                          <a:solidFill>
                            <a:schemeClr val="tx1"/>
                          </a:solidFill>
                          <a:latin typeface="+mn-lt"/>
                          <a:ea typeface="+mn-ea"/>
                          <a:cs typeface="+mn-cs"/>
                        </a:rPr>
                        <a:t>τοῦ</a:t>
                      </a:r>
                      <a:r>
                        <a:rPr lang="en-US" sz="1300" b="0" kern="1200" dirty="0" smtClean="0">
                          <a:solidFill>
                            <a:schemeClr val="tx1"/>
                          </a:solidFill>
                          <a:latin typeface="+mn-lt"/>
                          <a:ea typeface="+mn-ea"/>
                          <a:cs typeface="+mn-cs"/>
                        </a:rPr>
                        <a:t> </a:t>
                      </a:r>
                      <a:r>
                        <a:rPr lang="en-US" sz="1300" b="0" kern="1200" dirty="0" err="1" smtClean="0">
                          <a:solidFill>
                            <a:schemeClr val="tx1"/>
                          </a:solidFill>
                          <a:latin typeface="+mn-lt"/>
                          <a:ea typeface="+mn-ea"/>
                          <a:cs typeface="+mn-cs"/>
                        </a:rPr>
                        <a:t>Σεσωγχώσιδος</a:t>
                      </a:r>
                      <a:r>
                        <a:rPr lang="en-US" sz="1300" b="0" kern="1200" dirty="0" smtClean="0">
                          <a:solidFill>
                            <a:schemeClr val="tx1"/>
                          </a:solidFill>
                          <a:latin typeface="+mn-lt"/>
                          <a:ea typeface="+mn-ea"/>
                          <a:cs typeface="+mn-cs"/>
                        </a:rPr>
                        <a:t> </a:t>
                      </a:r>
                      <a:r>
                        <a:rPr lang="en-US" sz="1300" b="0" kern="1200" dirty="0" err="1" smtClean="0">
                          <a:solidFill>
                            <a:schemeClr val="tx1"/>
                          </a:solidFill>
                          <a:latin typeface="+mn-lt"/>
                          <a:ea typeface="+mn-ea"/>
                          <a:cs typeface="+mn-cs"/>
                        </a:rPr>
                        <a:t>λέγει</a:t>
                      </a:r>
                      <a:r>
                        <a:rPr lang="ru-RU" sz="1300" b="0" kern="1200" dirty="0" smtClean="0">
                          <a:solidFill>
                            <a:schemeClr val="tx1"/>
                          </a:solidFill>
                          <a:latin typeface="+mn-lt"/>
                          <a:ea typeface="+mn-ea"/>
                          <a:cs typeface="+mn-cs"/>
                        </a:rPr>
                        <a:t>. </a:t>
                      </a:r>
                      <a:r>
                        <a:rPr lang="en-US" sz="1300" b="0" kern="1200" dirty="0" err="1" smtClean="0">
                          <a:solidFill>
                            <a:schemeClr val="tx1"/>
                          </a:solidFill>
                          <a:latin typeface="+mn-lt"/>
                          <a:ea typeface="+mn-ea"/>
                          <a:cs typeface="+mn-cs"/>
                        </a:rPr>
                        <a:t>Οὗτος</a:t>
                      </a:r>
                      <a:r>
                        <a:rPr lang="en-US" sz="1300" b="0" kern="1200" dirty="0" smtClean="0">
                          <a:solidFill>
                            <a:schemeClr val="tx1"/>
                          </a:solidFill>
                          <a:latin typeface="+mn-lt"/>
                          <a:ea typeface="+mn-ea"/>
                          <a:cs typeface="+mn-cs"/>
                        </a:rPr>
                        <a:t> </a:t>
                      </a:r>
                      <a:r>
                        <a:rPr lang="ru-RU" sz="1300" b="0" kern="1200" dirty="0" err="1" smtClean="0">
                          <a:solidFill>
                            <a:schemeClr val="tx1"/>
                          </a:solidFill>
                          <a:latin typeface="+mn-lt"/>
                          <a:ea typeface="+mn-ea"/>
                          <a:cs typeface="+mn-cs"/>
                        </a:rPr>
                        <a:t>γὰρ Αἰγύπτου πάσης βασιλεύσας μετὰ ῏Ωρον τὸν ᾿Οσίριδος καὶ ῎Ισιδος παῖδα, τὴν τε Ἀσίαν ὁρμήσας πᾶσαν κατεστρέψατο, καὶ μέρη πλεῖστα τῆς Εὐρώπης.</a:t>
                      </a:r>
                      <a:endParaRPr lang="en-US" sz="1300" b="0" kern="1200" dirty="0" smtClean="0">
                        <a:solidFill>
                          <a:schemeClr val="tx1"/>
                        </a:solidFill>
                        <a:latin typeface="+mn-lt"/>
                        <a:ea typeface="+mn-ea"/>
                        <a:cs typeface="+mn-cs"/>
                      </a:endParaRPr>
                    </a:p>
                    <a:p>
                      <a:endParaRPr lang="en-US" sz="1300" b="0" kern="1200" dirty="0" smtClean="0">
                        <a:solidFill>
                          <a:schemeClr val="tx1"/>
                        </a:solidFill>
                        <a:latin typeface="+mn-lt"/>
                        <a:ea typeface="+mn-ea"/>
                        <a:cs typeface="+mn-cs"/>
                      </a:endParaRPr>
                    </a:p>
                    <a:p>
                      <a:r>
                        <a:rPr lang="ru-RU" sz="1300" b="0" kern="1200" dirty="0" err="1" smtClean="0">
                          <a:solidFill>
                            <a:schemeClr val="tx1"/>
                          </a:solidFill>
                          <a:latin typeface="+mn-lt"/>
                          <a:ea typeface="+mn-ea"/>
                          <a:cs typeface="+mn-cs"/>
                        </a:rPr>
                        <a:t>ἀκριβέστερον δὲ τὰ περὶ αὐτοῦ παρὰ Ἡρόδοτος διηγεῖται</a:t>
                      </a:r>
                      <a:r>
                        <a:rPr lang="en-US" sz="1300" b="0" kern="1200" dirty="0" smtClean="0">
                          <a:solidFill>
                            <a:schemeClr val="tx1"/>
                          </a:solidFill>
                          <a:latin typeface="+mn-lt"/>
                          <a:ea typeface="+mn-ea"/>
                          <a:cs typeface="+mn-cs"/>
                        </a:rPr>
                        <a:t>…</a:t>
                      </a:r>
                      <a:r>
                        <a:rPr lang="ru-RU" sz="1300" b="0" kern="1200" dirty="0" err="1" smtClean="0">
                          <a:solidFill>
                            <a:schemeClr val="tx1"/>
                          </a:solidFill>
                          <a:latin typeface="+mn-lt"/>
                          <a:ea typeface="+mn-ea"/>
                          <a:cs typeface="+mn-cs"/>
                        </a:rPr>
                        <a:t>Θεόπομπος δὲ ἐν</a:t>
                      </a:r>
                      <a:r>
                        <a:rPr lang="ru-RU" sz="1300" b="0" kern="1200" dirty="0" smtClean="0">
                          <a:solidFill>
                            <a:schemeClr val="tx1"/>
                          </a:solidFill>
                          <a:latin typeface="+mn-lt"/>
                          <a:ea typeface="+mn-ea"/>
                          <a:cs typeface="+mn-cs"/>
                        </a:rPr>
                        <a:t> </a:t>
                      </a:r>
                      <a:r>
                        <a:rPr lang="en-US" sz="1300" b="0" kern="1200" dirty="0" err="1" smtClean="0">
                          <a:solidFill>
                            <a:schemeClr val="tx1"/>
                          </a:solidFill>
                          <a:latin typeface="+mn-lt"/>
                          <a:ea typeface="+mn-ea"/>
                          <a:cs typeface="+mn-cs"/>
                        </a:rPr>
                        <a:t>τῷ</a:t>
                      </a:r>
                      <a:r>
                        <a:rPr lang="en-US" sz="1300" b="0" kern="1200" dirty="0" smtClean="0">
                          <a:solidFill>
                            <a:schemeClr val="tx1"/>
                          </a:solidFill>
                          <a:latin typeface="+mn-lt"/>
                          <a:ea typeface="+mn-ea"/>
                          <a:cs typeface="+mn-cs"/>
                        </a:rPr>
                        <a:t> γ′ </a:t>
                      </a:r>
                      <a:r>
                        <a:rPr lang="ru-RU" sz="1300" b="0" kern="1200" dirty="0" err="1" smtClean="0">
                          <a:solidFill>
                            <a:schemeClr val="tx1"/>
                          </a:solidFill>
                          <a:latin typeface="+mn-lt"/>
                          <a:ea typeface="+mn-ea"/>
                          <a:cs typeface="+mn-cs"/>
                        </a:rPr>
                        <a:t>Σέσωστριν αὐτὸν καλεῖ</a:t>
                      </a:r>
                      <a:r>
                        <a:rPr lang="en-US" sz="1300" b="0" kern="1200" dirty="0" smtClean="0">
                          <a:solidFill>
                            <a:schemeClr val="tx1"/>
                          </a:solidFill>
                          <a:latin typeface="+mn-lt"/>
                          <a:ea typeface="+mn-ea"/>
                          <a:cs typeface="+mn-cs"/>
                        </a:rPr>
                        <a:t>.</a:t>
                      </a:r>
                    </a:p>
                    <a:p>
                      <a:endParaRPr lang="en-US" sz="1300" b="0" kern="1200" dirty="0" smtClean="0">
                        <a:solidFill>
                          <a:schemeClr val="tx1"/>
                        </a:solidFill>
                        <a:latin typeface="+mn-lt"/>
                        <a:ea typeface="+mn-ea"/>
                        <a:cs typeface="+mn-cs"/>
                      </a:endParaRPr>
                    </a:p>
                    <a:p>
                      <a:endParaRPr lang="en-US" sz="1300" b="0" kern="1200" dirty="0" smtClean="0">
                        <a:solidFill>
                          <a:schemeClr val="tx1"/>
                        </a:solidFill>
                        <a:latin typeface="+mn-lt"/>
                        <a:ea typeface="+mn-ea"/>
                        <a:cs typeface="+mn-cs"/>
                      </a:endParaRPr>
                    </a:p>
                    <a:p>
                      <a:r>
                        <a:rPr lang="en-US" sz="1300" b="0" kern="1200" dirty="0" err="1" smtClean="0">
                          <a:solidFill>
                            <a:schemeClr val="tx1"/>
                          </a:solidFill>
                          <a:latin typeface="+mn-lt"/>
                          <a:ea typeface="+mn-ea"/>
                          <a:cs typeface="+mn-cs"/>
                        </a:rPr>
                        <a:t>καὶ</a:t>
                      </a:r>
                      <a:r>
                        <a:rPr lang="en-US" sz="1300" b="0" kern="1200" dirty="0" smtClean="0">
                          <a:solidFill>
                            <a:schemeClr val="tx1"/>
                          </a:solidFill>
                          <a:latin typeface="+mn-lt"/>
                          <a:ea typeface="+mn-ea"/>
                          <a:cs typeface="+mn-cs"/>
                        </a:rPr>
                        <a:t> </a:t>
                      </a:r>
                      <a:r>
                        <a:rPr lang="en-US" sz="1300" b="0" kern="1200" dirty="0" err="1" smtClean="0">
                          <a:solidFill>
                            <a:schemeClr val="tx1"/>
                          </a:solidFill>
                          <a:latin typeface="+mn-lt"/>
                          <a:ea typeface="+mn-ea"/>
                          <a:cs typeface="+mn-cs"/>
                        </a:rPr>
                        <a:t>νόμους</a:t>
                      </a:r>
                      <a:r>
                        <a:rPr lang="en-US" sz="1300" b="0" kern="1200" dirty="0" smtClean="0">
                          <a:solidFill>
                            <a:schemeClr val="tx1"/>
                          </a:solidFill>
                          <a:latin typeface="+mn-lt"/>
                          <a:ea typeface="+mn-ea"/>
                          <a:cs typeface="+mn-cs"/>
                        </a:rPr>
                        <a:t> </a:t>
                      </a:r>
                      <a:r>
                        <a:rPr lang="en-US" sz="1300" b="0" kern="1200" dirty="0" err="1" smtClean="0">
                          <a:solidFill>
                            <a:schemeClr val="tx1"/>
                          </a:solidFill>
                          <a:latin typeface="+mn-lt"/>
                          <a:ea typeface="+mn-ea"/>
                          <a:cs typeface="+mn-cs"/>
                        </a:rPr>
                        <a:t>δὲ</a:t>
                      </a:r>
                      <a:r>
                        <a:rPr lang="en-US" sz="1300" b="0" kern="1200" dirty="0" smtClean="0">
                          <a:solidFill>
                            <a:schemeClr val="tx1"/>
                          </a:solidFill>
                          <a:latin typeface="+mn-lt"/>
                          <a:ea typeface="+mn-ea"/>
                          <a:cs typeface="+mn-cs"/>
                        </a:rPr>
                        <a:t> </a:t>
                      </a:r>
                      <a:r>
                        <a:rPr lang="en-US" sz="1300" b="0" kern="1200" dirty="0" err="1" smtClean="0">
                          <a:solidFill>
                            <a:schemeClr val="tx1"/>
                          </a:solidFill>
                          <a:latin typeface="+mn-lt"/>
                          <a:ea typeface="+mn-ea"/>
                          <a:cs typeface="+mn-cs"/>
                        </a:rPr>
                        <a:t>λέγει</a:t>
                      </a:r>
                      <a:r>
                        <a:rPr lang="ru-RU" sz="1300" b="0" kern="1200" dirty="0" smtClean="0">
                          <a:solidFill>
                            <a:schemeClr val="tx1"/>
                          </a:solidFill>
                          <a:latin typeface="+mn-lt"/>
                          <a:ea typeface="+mn-ea"/>
                          <a:cs typeface="+mn-cs"/>
                        </a:rPr>
                        <a:t> </a:t>
                      </a:r>
                      <a:r>
                        <a:rPr lang="ru-RU" sz="1300" b="0" kern="1200" dirty="0" err="1" smtClean="0">
                          <a:solidFill>
                            <a:schemeClr val="tx1"/>
                          </a:solidFill>
                          <a:latin typeface="+mn-lt"/>
                          <a:ea typeface="+mn-ea"/>
                          <a:cs typeface="+mn-cs"/>
                        </a:rPr>
                        <a:t>Δικαίαρχος</a:t>
                      </a:r>
                      <a:r>
                        <a:rPr lang="ru-RU" sz="1300" b="0" kern="1200" dirty="0" smtClean="0">
                          <a:solidFill>
                            <a:schemeClr val="tx1"/>
                          </a:solidFill>
                          <a:latin typeface="+mn-lt"/>
                          <a:ea typeface="+mn-ea"/>
                          <a:cs typeface="+mn-cs"/>
                        </a:rPr>
                        <a:t> </a:t>
                      </a:r>
                      <a:r>
                        <a:rPr lang="en-US" sz="1300" b="0" kern="1200" dirty="0" err="1" smtClean="0">
                          <a:solidFill>
                            <a:schemeClr val="tx1"/>
                          </a:solidFill>
                          <a:latin typeface="+mn-lt"/>
                          <a:ea typeface="+mn-ea"/>
                          <a:cs typeface="+mn-cs"/>
                        </a:rPr>
                        <a:t>αὐτὸν</a:t>
                      </a:r>
                      <a:r>
                        <a:rPr lang="en-US" sz="1300" b="0" kern="1200" dirty="0" smtClean="0">
                          <a:solidFill>
                            <a:schemeClr val="tx1"/>
                          </a:solidFill>
                          <a:latin typeface="+mn-lt"/>
                          <a:ea typeface="+mn-ea"/>
                          <a:cs typeface="+mn-cs"/>
                        </a:rPr>
                        <a:t> </a:t>
                      </a:r>
                      <a:r>
                        <a:rPr lang="en-US" sz="1300" b="0" kern="1200" dirty="0" err="1" smtClean="0">
                          <a:solidFill>
                            <a:schemeClr val="tx1"/>
                          </a:solidFill>
                          <a:latin typeface="+mn-lt"/>
                          <a:ea typeface="+mn-ea"/>
                          <a:cs typeface="+mn-cs"/>
                        </a:rPr>
                        <a:t>τεθεικέναι</a:t>
                      </a:r>
                      <a:r>
                        <a:rPr lang="ru-RU" sz="1300" b="0" kern="1200" dirty="0" smtClean="0">
                          <a:solidFill>
                            <a:schemeClr val="tx1"/>
                          </a:solidFill>
                          <a:latin typeface="+mn-lt"/>
                          <a:ea typeface="+mn-ea"/>
                          <a:cs typeface="+mn-cs"/>
                        </a:rPr>
                        <a:t>, </a:t>
                      </a:r>
                      <a:r>
                        <a:rPr lang="en-US" sz="1300" b="0" kern="1200" dirty="0" err="1" smtClean="0">
                          <a:solidFill>
                            <a:schemeClr val="tx1"/>
                          </a:solidFill>
                          <a:latin typeface="+mn-lt"/>
                          <a:ea typeface="+mn-ea"/>
                          <a:cs typeface="+mn-cs"/>
                        </a:rPr>
                        <a:t>μηδένα</a:t>
                      </a:r>
                      <a:r>
                        <a:rPr lang="en-US" sz="1300" b="0" kern="1200" dirty="0" smtClean="0">
                          <a:solidFill>
                            <a:schemeClr val="tx1"/>
                          </a:solidFill>
                          <a:latin typeface="+mn-lt"/>
                          <a:ea typeface="+mn-ea"/>
                          <a:cs typeface="+mn-cs"/>
                        </a:rPr>
                        <a:t> </a:t>
                      </a:r>
                      <a:r>
                        <a:rPr lang="en-US" sz="1300" b="0" kern="1200" dirty="0" err="1" smtClean="0">
                          <a:solidFill>
                            <a:schemeClr val="tx1"/>
                          </a:solidFill>
                          <a:latin typeface="+mn-lt"/>
                          <a:ea typeface="+mn-ea"/>
                          <a:cs typeface="+mn-cs"/>
                        </a:rPr>
                        <a:t>ἐκλείπειν</a:t>
                      </a:r>
                      <a:r>
                        <a:rPr lang="en-US" sz="1300" b="0" kern="1200" dirty="0" smtClean="0">
                          <a:solidFill>
                            <a:schemeClr val="tx1"/>
                          </a:solidFill>
                          <a:latin typeface="+mn-lt"/>
                          <a:ea typeface="+mn-ea"/>
                          <a:cs typeface="+mn-cs"/>
                        </a:rPr>
                        <a:t> </a:t>
                      </a:r>
                      <a:r>
                        <a:rPr lang="ru-RU" sz="1300" b="0" kern="1200" dirty="0" err="1" smtClean="0">
                          <a:solidFill>
                            <a:schemeClr val="tx1"/>
                          </a:solidFill>
                          <a:latin typeface="+mn-lt"/>
                          <a:ea typeface="+mn-ea"/>
                          <a:cs typeface="+mn-cs"/>
                        </a:rPr>
                        <a:t>τὴν πατρώαν τέχνην· τοῦτο γὰρ ᾤετο ἀρχὴν εἶναι πλεονεξίας.</a:t>
                      </a:r>
                      <a:r>
                        <a:rPr lang="ru-RU" sz="1300" b="0" kern="1200" dirty="0" smtClean="0">
                          <a:solidFill>
                            <a:schemeClr val="tx1"/>
                          </a:solidFill>
                          <a:latin typeface="+mn-lt"/>
                          <a:ea typeface="+mn-ea"/>
                          <a:cs typeface="+mn-cs"/>
                        </a:rPr>
                        <a:t> </a:t>
                      </a:r>
                      <a:r>
                        <a:rPr lang="ru-RU" sz="1300" b="0" kern="1200" dirty="0" err="1" smtClean="0">
                          <a:solidFill>
                            <a:schemeClr val="tx1"/>
                          </a:solidFill>
                          <a:latin typeface="+mn-lt"/>
                          <a:ea typeface="+mn-ea"/>
                          <a:cs typeface="+mn-cs"/>
                        </a:rPr>
                        <a:t>καὶ πρῶτον δὲ εὑρηκέναι ἵππ</a:t>
                      </a:r>
                      <a:r>
                        <a:rPr lang="en-US" sz="1300" b="0" kern="1200" dirty="0" smtClean="0">
                          <a:solidFill>
                            <a:schemeClr val="tx1"/>
                          </a:solidFill>
                          <a:latin typeface="+mn-lt"/>
                          <a:ea typeface="+mn-ea"/>
                          <a:cs typeface="+mn-cs"/>
                        </a:rPr>
                        <a:t>o</a:t>
                      </a:r>
                      <a:r>
                        <a:rPr lang="ru-RU" sz="1300" b="0" kern="1200" dirty="0" err="1" smtClean="0">
                          <a:solidFill>
                            <a:schemeClr val="tx1"/>
                          </a:solidFill>
                          <a:latin typeface="+mn-lt"/>
                          <a:ea typeface="+mn-ea"/>
                          <a:cs typeface="+mn-cs"/>
                        </a:rPr>
                        <a:t>ν ἐπιβαίνειν ἄνθρωπον.</a:t>
                      </a:r>
                      <a:r>
                        <a:rPr lang="ru-RU" sz="1300" b="0" kern="1200" dirty="0" smtClean="0">
                          <a:solidFill>
                            <a:schemeClr val="tx1"/>
                          </a:solidFill>
                          <a:latin typeface="+mn-lt"/>
                          <a:ea typeface="+mn-ea"/>
                          <a:cs typeface="+mn-cs"/>
                        </a:rPr>
                        <a:t> </a:t>
                      </a:r>
                      <a:r>
                        <a:rPr lang="ru-RU" sz="1300" b="0" kern="1200" dirty="0" err="1" smtClean="0">
                          <a:solidFill>
                            <a:schemeClr val="tx1"/>
                          </a:solidFill>
                          <a:latin typeface="+mn-lt"/>
                          <a:ea typeface="+mn-ea"/>
                          <a:cs typeface="+mn-cs"/>
                        </a:rPr>
                        <a:t>ἄλλοι δὲ ταῦτα εἰς ῏Ωρον ἀναϕέροῦσι.</a:t>
                      </a:r>
                      <a:r>
                        <a:rPr lang="ru-RU" sz="1300" b="0" kern="1200" dirty="0" smtClean="0">
                          <a:solidFill>
                            <a:schemeClr val="tx1"/>
                          </a:solidFill>
                          <a:latin typeface="+mn-lt"/>
                          <a:ea typeface="+mn-ea"/>
                          <a:cs typeface="+mn-cs"/>
                        </a:rPr>
                        <a:t> </a:t>
                      </a:r>
                      <a:r>
                        <a:rPr lang="en-US" sz="1300" b="0" kern="1200" dirty="0" err="1" smtClean="0">
                          <a:solidFill>
                            <a:schemeClr val="tx1"/>
                          </a:solidFill>
                          <a:latin typeface="+mn-lt"/>
                          <a:ea typeface="+mn-ea"/>
                          <a:cs typeface="+mn-cs"/>
                        </a:rPr>
                        <a:t>καὶ</a:t>
                      </a:r>
                      <a:r>
                        <a:rPr lang="en-US" sz="1300" b="0" kern="1200" dirty="0" smtClean="0">
                          <a:solidFill>
                            <a:schemeClr val="tx1"/>
                          </a:solidFill>
                          <a:latin typeface="+mn-lt"/>
                          <a:ea typeface="+mn-ea"/>
                          <a:cs typeface="+mn-cs"/>
                        </a:rPr>
                        <a:t> </a:t>
                      </a:r>
                      <a:r>
                        <a:rPr lang="en-US" sz="1300" b="0" kern="1200" dirty="0" err="1" smtClean="0">
                          <a:solidFill>
                            <a:schemeClr val="tx1"/>
                          </a:solidFill>
                          <a:latin typeface="+mn-lt"/>
                          <a:ea typeface="+mn-ea"/>
                          <a:cs typeface="+mn-cs"/>
                        </a:rPr>
                        <a:t>τοῦτο</a:t>
                      </a:r>
                      <a:r>
                        <a:rPr lang="en-US" sz="1300" b="0" kern="1200" dirty="0" smtClean="0">
                          <a:solidFill>
                            <a:schemeClr val="tx1"/>
                          </a:solidFill>
                          <a:latin typeface="+mn-lt"/>
                          <a:ea typeface="+mn-ea"/>
                          <a:cs typeface="+mn-cs"/>
                        </a:rPr>
                        <a:t> </a:t>
                      </a:r>
                      <a:r>
                        <a:rPr lang="ru-RU" sz="1300" b="0" kern="1200" dirty="0" err="1" smtClean="0">
                          <a:solidFill>
                            <a:schemeClr val="tx1"/>
                          </a:solidFill>
                          <a:latin typeface="+mn-lt"/>
                          <a:ea typeface="+mn-ea"/>
                          <a:cs typeface="+mn-cs"/>
                        </a:rPr>
                        <a:t>δέ</a:t>
                      </a:r>
                      <a:r>
                        <a:rPr lang="ru-RU" sz="1300" b="0" kern="1200" dirty="0" smtClean="0">
                          <a:solidFill>
                            <a:schemeClr val="tx1"/>
                          </a:solidFill>
                          <a:latin typeface="+mn-lt"/>
                          <a:ea typeface="+mn-ea"/>
                          <a:cs typeface="+mn-cs"/>
                        </a:rPr>
                        <a:t> </a:t>
                      </a:r>
                      <a:r>
                        <a:rPr lang="en-US" sz="1300" b="0" kern="1200" dirty="0" err="1" smtClean="0">
                          <a:solidFill>
                            <a:schemeClr val="tx1"/>
                          </a:solidFill>
                          <a:latin typeface="+mn-lt"/>
                          <a:ea typeface="+mn-ea"/>
                          <a:cs typeface="+mn-cs"/>
                        </a:rPr>
                        <a:t>ϕησι</a:t>
                      </a:r>
                      <a:r>
                        <a:rPr lang="en-US" sz="1300" b="0" kern="1200" dirty="0" smtClean="0">
                          <a:solidFill>
                            <a:schemeClr val="tx1"/>
                          </a:solidFill>
                          <a:latin typeface="+mn-lt"/>
                          <a:ea typeface="+mn-ea"/>
                          <a:cs typeface="+mn-cs"/>
                        </a:rPr>
                        <a:t> </a:t>
                      </a:r>
                      <a:r>
                        <a:rPr lang="ru-RU" sz="1300" b="0" kern="1200" dirty="0" err="1" smtClean="0">
                          <a:solidFill>
                            <a:schemeClr val="tx1"/>
                          </a:solidFill>
                          <a:latin typeface="+mn-lt"/>
                          <a:ea typeface="+mn-ea"/>
                          <a:cs typeface="+mn-cs"/>
                        </a:rPr>
                        <a:t>Δικαίαρχος ἐν β′ Ἑλληνικοῦ βίου Σεσώστριδι</a:t>
                      </a:r>
                      <a:r>
                        <a:rPr lang="ru-RU" sz="1300" b="0" kern="1200" dirty="0" smtClean="0">
                          <a:solidFill>
                            <a:schemeClr val="tx1"/>
                          </a:solidFill>
                          <a:latin typeface="+mn-lt"/>
                          <a:ea typeface="+mn-ea"/>
                          <a:cs typeface="+mn-cs"/>
                        </a:rPr>
                        <a:t> </a:t>
                      </a:r>
                      <a:r>
                        <a:rPr lang="en-US" sz="1300" b="0" kern="1200" dirty="0" err="1" smtClean="0">
                          <a:solidFill>
                            <a:schemeClr val="tx1"/>
                          </a:solidFill>
                          <a:latin typeface="+mn-lt"/>
                          <a:ea typeface="+mn-ea"/>
                          <a:cs typeface="+mn-cs"/>
                        </a:rPr>
                        <a:t>μεμεληκέναι</a:t>
                      </a:r>
                      <a:r>
                        <a:rPr lang="en-US" sz="1300" b="0" kern="1200" baseline="30000" dirty="0" smtClean="0">
                          <a:solidFill>
                            <a:schemeClr val="tx1"/>
                          </a:solidFill>
                          <a:latin typeface="+mn-lt"/>
                          <a:ea typeface="+mn-ea"/>
                          <a:cs typeface="+mn-cs"/>
                        </a:rPr>
                        <a:t> </a:t>
                      </a:r>
                      <a:endParaRPr lang="ru-RU" sz="1300" b="0" kern="1200" dirty="0" smtClean="0">
                        <a:solidFill>
                          <a:schemeClr val="tx1"/>
                        </a:solidFill>
                        <a:latin typeface="+mn-lt"/>
                        <a:ea typeface="+mn-ea"/>
                        <a:cs typeface="+mn-cs"/>
                      </a:endParaRPr>
                    </a:p>
                  </a:txBody>
                  <a:tcPr>
                    <a:solidFill>
                      <a:schemeClr val="bg1"/>
                    </a:solidFill>
                  </a:tcPr>
                </a:tc>
                <a:tc>
                  <a:txBody>
                    <a:bodyPr/>
                    <a:lstStyle/>
                    <a:p>
                      <a:pPr marL="0" algn="l" defTabSz="914400" rtl="0" eaLnBrk="1" latinLnBrk="0" hangingPunct="1"/>
                      <a:endParaRPr lang="en-US" sz="1300" b="0" kern="1200" dirty="0" smtClean="0">
                        <a:solidFill>
                          <a:schemeClr val="tx1"/>
                        </a:solidFill>
                        <a:latin typeface="+mn-lt"/>
                        <a:ea typeface="+mn-ea"/>
                        <a:cs typeface="+mn-cs"/>
                      </a:endParaRPr>
                    </a:p>
                    <a:p>
                      <a:pPr marL="0" algn="l" defTabSz="914400" rtl="0" eaLnBrk="1" latinLnBrk="0" hangingPunct="1"/>
                      <a:r>
                        <a:rPr lang="en-US" sz="1300" b="0" kern="1200" dirty="0" smtClean="0">
                          <a:solidFill>
                            <a:schemeClr val="tx1"/>
                          </a:solidFill>
                          <a:latin typeface="+mn-lt"/>
                          <a:ea typeface="+mn-ea"/>
                          <a:cs typeface="+mn-cs"/>
                        </a:rPr>
                        <a:t>The words  from here someone (Apollonius) says about </a:t>
                      </a:r>
                      <a:r>
                        <a:rPr lang="en-US" sz="1300" b="0" kern="1200" dirty="0" err="1" smtClean="0">
                          <a:solidFill>
                            <a:schemeClr val="tx1"/>
                          </a:solidFill>
                          <a:latin typeface="+mn-lt"/>
                          <a:ea typeface="+mn-ea"/>
                          <a:cs typeface="+mn-cs"/>
                        </a:rPr>
                        <a:t>Sesonchosis</a:t>
                      </a:r>
                      <a:r>
                        <a:rPr lang="en-US" sz="1300" b="0" kern="1200" dirty="0" smtClean="0">
                          <a:solidFill>
                            <a:schemeClr val="tx1"/>
                          </a:solidFill>
                          <a:latin typeface="+mn-lt"/>
                          <a:ea typeface="+mn-ea"/>
                          <a:cs typeface="+mn-cs"/>
                        </a:rPr>
                        <a:t>. He, reigning over the entire Egypt  after </a:t>
                      </a:r>
                      <a:r>
                        <a:rPr lang="en-US" sz="1300" b="0" kern="1200" dirty="0" err="1" smtClean="0">
                          <a:solidFill>
                            <a:schemeClr val="tx1"/>
                          </a:solidFill>
                          <a:latin typeface="+mn-lt"/>
                          <a:ea typeface="+mn-ea"/>
                          <a:cs typeface="+mn-cs"/>
                        </a:rPr>
                        <a:t>Orus</a:t>
                      </a:r>
                      <a:r>
                        <a:rPr lang="en-US" sz="1300" b="0" kern="1200" dirty="0" smtClean="0">
                          <a:solidFill>
                            <a:schemeClr val="tx1"/>
                          </a:solidFill>
                          <a:latin typeface="+mn-lt"/>
                          <a:ea typeface="+mn-ea"/>
                          <a:cs typeface="+mn-cs"/>
                        </a:rPr>
                        <a:t>, the son of Isis and Osiris, attacking Asia subdued (it) all and the major part of Europe.</a:t>
                      </a:r>
                    </a:p>
                    <a:p>
                      <a:pPr marL="0" algn="l" defTabSz="914400" rtl="0" eaLnBrk="1" latinLnBrk="0" hangingPunct="1"/>
                      <a:endParaRPr lang="en-US" sz="1300" b="0" kern="1200" dirty="0" smtClean="0">
                        <a:solidFill>
                          <a:schemeClr val="tx1"/>
                        </a:solidFill>
                        <a:latin typeface="+mn-lt"/>
                        <a:ea typeface="+mn-ea"/>
                        <a:cs typeface="+mn-cs"/>
                      </a:endParaRPr>
                    </a:p>
                    <a:p>
                      <a:pPr marL="0" algn="l" defTabSz="914400" rtl="0" eaLnBrk="1" latinLnBrk="0" hangingPunct="1"/>
                      <a:r>
                        <a:rPr lang="en-US" sz="1300" b="0" kern="1200" dirty="0" smtClean="0">
                          <a:solidFill>
                            <a:schemeClr val="tx1"/>
                          </a:solidFill>
                          <a:latin typeface="+mn-lt"/>
                          <a:ea typeface="+mn-ea"/>
                          <a:cs typeface="+mn-cs"/>
                        </a:rPr>
                        <a:t>Herodotus narrates about him more precisely… And </a:t>
                      </a:r>
                      <a:r>
                        <a:rPr lang="en-US" sz="1300" b="0" kern="1200" dirty="0" err="1" smtClean="0">
                          <a:solidFill>
                            <a:schemeClr val="tx1"/>
                          </a:solidFill>
                          <a:latin typeface="+mn-lt"/>
                          <a:ea typeface="+mn-ea"/>
                          <a:cs typeface="+mn-cs"/>
                        </a:rPr>
                        <a:t>Theopompus</a:t>
                      </a:r>
                      <a:r>
                        <a:rPr lang="en-US" sz="1300" b="0" kern="1200" dirty="0" smtClean="0">
                          <a:solidFill>
                            <a:schemeClr val="tx1"/>
                          </a:solidFill>
                          <a:latin typeface="+mn-lt"/>
                          <a:ea typeface="+mn-ea"/>
                          <a:cs typeface="+mn-cs"/>
                        </a:rPr>
                        <a:t> in third (book) calls him </a:t>
                      </a:r>
                      <a:r>
                        <a:rPr lang="en-US" sz="1300" b="0" kern="1200" dirty="0" err="1" smtClean="0">
                          <a:solidFill>
                            <a:schemeClr val="tx1"/>
                          </a:solidFill>
                          <a:latin typeface="+mn-lt"/>
                          <a:ea typeface="+mn-ea"/>
                          <a:cs typeface="+mn-cs"/>
                        </a:rPr>
                        <a:t>Sesostris</a:t>
                      </a:r>
                      <a:r>
                        <a:rPr lang="en-US" sz="1300" b="0" kern="1200" dirty="0" smtClean="0">
                          <a:solidFill>
                            <a:schemeClr val="tx1"/>
                          </a:solidFill>
                          <a:latin typeface="+mn-lt"/>
                          <a:ea typeface="+mn-ea"/>
                          <a:cs typeface="+mn-cs"/>
                        </a:rPr>
                        <a:t>.</a:t>
                      </a:r>
                    </a:p>
                    <a:p>
                      <a:pPr marL="0" algn="l" defTabSz="914400" rtl="0" eaLnBrk="1" latinLnBrk="0" hangingPunct="1"/>
                      <a:endParaRPr lang="en-US" sz="1300" b="0" kern="1200" dirty="0" smtClean="0">
                        <a:solidFill>
                          <a:schemeClr val="tx1"/>
                        </a:solidFill>
                        <a:latin typeface="+mn-lt"/>
                        <a:ea typeface="+mn-ea"/>
                        <a:cs typeface="+mn-cs"/>
                      </a:endParaRPr>
                    </a:p>
                    <a:p>
                      <a:pPr marL="0" algn="l" defTabSz="914400" rtl="0" eaLnBrk="1" latinLnBrk="0" hangingPunct="1"/>
                      <a:endParaRPr lang="en-US" sz="1300" b="0" kern="1200" dirty="0" smtClean="0">
                        <a:solidFill>
                          <a:schemeClr val="tx1"/>
                        </a:solidFill>
                        <a:latin typeface="+mn-lt"/>
                        <a:ea typeface="+mn-ea"/>
                        <a:cs typeface="+mn-cs"/>
                      </a:endParaRPr>
                    </a:p>
                    <a:p>
                      <a:pPr marL="0" algn="l" defTabSz="914400" rtl="0" eaLnBrk="1" latinLnBrk="0" hangingPunct="1"/>
                      <a:r>
                        <a:rPr lang="en-US" sz="1300" b="0" kern="1200" dirty="0" smtClean="0">
                          <a:solidFill>
                            <a:schemeClr val="tx1"/>
                          </a:solidFill>
                          <a:latin typeface="+mn-lt"/>
                          <a:ea typeface="+mn-ea"/>
                          <a:cs typeface="+mn-cs"/>
                        </a:rPr>
                        <a:t>And </a:t>
                      </a:r>
                      <a:r>
                        <a:rPr lang="en-US" sz="1300" b="0" kern="1200" dirty="0" err="1" smtClean="0">
                          <a:solidFill>
                            <a:schemeClr val="tx1"/>
                          </a:solidFill>
                          <a:latin typeface="+mn-lt"/>
                          <a:ea typeface="+mn-ea"/>
                          <a:cs typeface="+mn-cs"/>
                        </a:rPr>
                        <a:t>Dicaearchus</a:t>
                      </a:r>
                      <a:r>
                        <a:rPr lang="en-US" sz="1300" b="0" kern="1200" dirty="0" smtClean="0">
                          <a:solidFill>
                            <a:schemeClr val="tx1"/>
                          </a:solidFill>
                          <a:latin typeface="+mn-lt"/>
                          <a:ea typeface="+mn-ea"/>
                          <a:cs typeface="+mn-cs"/>
                        </a:rPr>
                        <a:t> says that he  established laws that </a:t>
                      </a:r>
                      <a:r>
                        <a:rPr lang="en-US" sz="1300" b="0" kern="1200" baseline="0" dirty="0" smtClean="0">
                          <a:solidFill>
                            <a:schemeClr val="tx1"/>
                          </a:solidFill>
                          <a:latin typeface="+mn-lt"/>
                          <a:ea typeface="+mn-ea"/>
                          <a:cs typeface="+mn-cs"/>
                        </a:rPr>
                        <a:t>no one abandon his fathers trade; for he considered that the origin of greed. And that he was the first man to discover mounting horses. The other bring that back to </a:t>
                      </a:r>
                      <a:r>
                        <a:rPr lang="en-US" sz="1300" b="0" kern="1200" baseline="0" dirty="0" err="1" smtClean="0">
                          <a:solidFill>
                            <a:schemeClr val="tx1"/>
                          </a:solidFill>
                          <a:latin typeface="+mn-lt"/>
                          <a:ea typeface="+mn-ea"/>
                          <a:cs typeface="+mn-cs"/>
                        </a:rPr>
                        <a:t>Orus</a:t>
                      </a:r>
                      <a:r>
                        <a:rPr lang="en-US" sz="1300" b="0" kern="1200" baseline="0" dirty="0" smtClean="0">
                          <a:solidFill>
                            <a:schemeClr val="tx1"/>
                          </a:solidFill>
                          <a:latin typeface="+mn-lt"/>
                          <a:ea typeface="+mn-ea"/>
                          <a:cs typeface="+mn-cs"/>
                        </a:rPr>
                        <a:t>. And </a:t>
                      </a:r>
                      <a:r>
                        <a:rPr lang="en-US" sz="1300" b="0" kern="1200" baseline="0" dirty="0" err="1" smtClean="0">
                          <a:solidFill>
                            <a:schemeClr val="tx1"/>
                          </a:solidFill>
                          <a:latin typeface="+mn-lt"/>
                          <a:ea typeface="+mn-ea"/>
                          <a:cs typeface="+mn-cs"/>
                        </a:rPr>
                        <a:t>Dicaearchus</a:t>
                      </a:r>
                      <a:r>
                        <a:rPr lang="en-US" sz="1300" b="0" kern="1200" baseline="0" dirty="0" smtClean="0">
                          <a:solidFill>
                            <a:schemeClr val="tx1"/>
                          </a:solidFill>
                          <a:latin typeface="+mn-lt"/>
                          <a:ea typeface="+mn-ea"/>
                          <a:cs typeface="+mn-cs"/>
                        </a:rPr>
                        <a:t> says in the second (book) of </a:t>
                      </a:r>
                      <a:r>
                        <a:rPr lang="en-US" sz="1300" b="0" i="1" kern="1200" baseline="0" dirty="0" smtClean="0">
                          <a:solidFill>
                            <a:schemeClr val="tx1"/>
                          </a:solidFill>
                          <a:latin typeface="+mn-lt"/>
                          <a:ea typeface="+mn-ea"/>
                          <a:cs typeface="+mn-cs"/>
                        </a:rPr>
                        <a:t>Hellenic Life</a:t>
                      </a:r>
                      <a:r>
                        <a:rPr lang="en-US" sz="1300" b="0" kern="1200" baseline="0" dirty="0" smtClean="0">
                          <a:solidFill>
                            <a:schemeClr val="tx1"/>
                          </a:solidFill>
                          <a:latin typeface="+mn-lt"/>
                          <a:ea typeface="+mn-ea"/>
                          <a:cs typeface="+mn-cs"/>
                        </a:rPr>
                        <a:t> that this was the care of </a:t>
                      </a:r>
                      <a:r>
                        <a:rPr lang="en-US" sz="1300" b="0" kern="1200" baseline="0" dirty="0" err="1" smtClean="0">
                          <a:solidFill>
                            <a:schemeClr val="tx1"/>
                          </a:solidFill>
                          <a:latin typeface="+mn-lt"/>
                          <a:ea typeface="+mn-ea"/>
                          <a:cs typeface="+mn-cs"/>
                        </a:rPr>
                        <a:t>Sesostris</a:t>
                      </a:r>
                      <a:r>
                        <a:rPr lang="en-US" sz="1300" b="0" kern="1200" baseline="0" dirty="0" smtClean="0">
                          <a:solidFill>
                            <a:schemeClr val="tx1"/>
                          </a:solidFill>
                          <a:latin typeface="+mn-lt"/>
                          <a:ea typeface="+mn-ea"/>
                          <a:cs typeface="+mn-cs"/>
                        </a:rPr>
                        <a:t>.</a:t>
                      </a:r>
                      <a:endParaRPr lang="ru-RU" sz="1300" b="0" kern="1200" dirty="0" smtClean="0">
                        <a:solidFill>
                          <a:schemeClr val="tx1"/>
                        </a:solidFill>
                        <a:latin typeface="+mn-lt"/>
                        <a:ea typeface="+mn-ea"/>
                        <a:cs typeface="+mn-cs"/>
                      </a:endParaRPr>
                    </a:p>
                  </a:txBody>
                  <a:tcPr>
                    <a:noFill/>
                  </a:tcPr>
                </a:tc>
              </a:tr>
            </a:tbl>
          </a:graphicData>
        </a:graphic>
      </p:graphicFrame>
      <p:sp>
        <p:nvSpPr>
          <p:cNvPr id="3" name="TextBox 2"/>
          <p:cNvSpPr txBox="1"/>
          <p:nvPr/>
        </p:nvSpPr>
        <p:spPr>
          <a:xfrm>
            <a:off x="214282" y="-24"/>
            <a:ext cx="7643866" cy="369332"/>
          </a:xfrm>
          <a:prstGeom prst="rect">
            <a:avLst/>
          </a:prstGeom>
          <a:noFill/>
        </p:spPr>
        <p:txBody>
          <a:bodyPr wrap="square" rtlCol="0">
            <a:spAutoFit/>
          </a:bodyPr>
          <a:lstStyle/>
          <a:p>
            <a:r>
              <a:rPr lang="en-US" b="1" dirty="0" err="1" smtClean="0"/>
              <a:t>Sesonchosis</a:t>
            </a:r>
            <a:r>
              <a:rPr lang="en-US" b="1" dirty="0" smtClean="0"/>
              <a:t> in the </a:t>
            </a:r>
            <a:r>
              <a:rPr lang="en-US" b="1" dirty="0" err="1" smtClean="0"/>
              <a:t>scholia</a:t>
            </a:r>
            <a:r>
              <a:rPr lang="en-US" b="1" dirty="0" smtClean="0"/>
              <a:t> to Apollonius </a:t>
            </a:r>
            <a:r>
              <a:rPr lang="en-US" b="1" dirty="0" err="1" smtClean="0"/>
              <a:t>Rhodius</a:t>
            </a:r>
            <a:r>
              <a:rPr lang="en-US" b="1" dirty="0" smtClean="0"/>
              <a:t>, IV</a:t>
            </a:r>
            <a:endParaRPr lang="ru-RU"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928670"/>
            <a:ext cx="7643866" cy="4247317"/>
          </a:xfrm>
          <a:prstGeom prst="rect">
            <a:avLst/>
          </a:prstGeom>
          <a:noFill/>
        </p:spPr>
        <p:txBody>
          <a:bodyPr wrap="square" rtlCol="0">
            <a:spAutoFit/>
          </a:bodyPr>
          <a:lstStyle/>
          <a:p>
            <a:r>
              <a:rPr lang="en-US" b="1" dirty="0" err="1" smtClean="0"/>
              <a:t>Sesonchosis</a:t>
            </a:r>
            <a:r>
              <a:rPr lang="en-US" b="1" dirty="0" smtClean="0"/>
              <a:t> in </a:t>
            </a:r>
            <a:r>
              <a:rPr lang="en-US" b="1" dirty="0" err="1" smtClean="0"/>
              <a:t>Manetho’s</a:t>
            </a:r>
            <a:r>
              <a:rPr lang="en-US" b="1" dirty="0" smtClean="0"/>
              <a:t> </a:t>
            </a:r>
            <a:r>
              <a:rPr lang="en-US" b="1" i="1" dirty="0" err="1" smtClean="0"/>
              <a:t>Aegyptiaka</a:t>
            </a:r>
            <a:r>
              <a:rPr lang="en-US" b="1" dirty="0"/>
              <a:t> </a:t>
            </a:r>
            <a:r>
              <a:rPr lang="en-US" b="1" dirty="0" smtClean="0"/>
              <a:t>(ed</a:t>
            </a:r>
            <a:r>
              <a:rPr lang="en-US" b="1" dirty="0"/>
              <a:t>. W.G. </a:t>
            </a:r>
            <a:r>
              <a:rPr lang="en-US" b="1" dirty="0" smtClean="0"/>
              <a:t>Waddell)</a:t>
            </a:r>
          </a:p>
          <a:p>
            <a:endParaRPr lang="en-US" b="1" i="1" dirty="0"/>
          </a:p>
          <a:p>
            <a:r>
              <a:rPr lang="en-US" dirty="0" smtClean="0"/>
              <a:t>Dynasty XII, hist. </a:t>
            </a:r>
            <a:r>
              <a:rPr lang="en-US" dirty="0" err="1" smtClean="0"/>
              <a:t>Senwosret</a:t>
            </a:r>
            <a:r>
              <a:rPr lang="en-US" dirty="0" smtClean="0"/>
              <a:t> I: </a:t>
            </a:r>
          </a:p>
          <a:p>
            <a:r>
              <a:rPr lang="en-US" dirty="0" err="1" smtClean="0"/>
              <a:t>frgg</a:t>
            </a:r>
            <a:r>
              <a:rPr lang="en-US" dirty="0"/>
              <a:t>. 34.1, 35.1: </a:t>
            </a:r>
            <a:r>
              <a:rPr lang="ru-RU" dirty="0" err="1" smtClean="0"/>
              <a:t>Σεσόγχοσις</a:t>
            </a:r>
            <a:endParaRPr lang="en-US" dirty="0"/>
          </a:p>
          <a:p>
            <a:r>
              <a:rPr lang="en-US" dirty="0" err="1" smtClean="0"/>
              <a:t>frg</a:t>
            </a:r>
            <a:r>
              <a:rPr lang="en-US" dirty="0"/>
              <a:t>. 36.1: </a:t>
            </a:r>
            <a:r>
              <a:rPr lang="en-US" i="1" dirty="0" err="1" smtClean="0"/>
              <a:t>Sesonchosis</a:t>
            </a:r>
            <a:endParaRPr lang="en-US" i="1" dirty="0" smtClean="0"/>
          </a:p>
          <a:p>
            <a:endParaRPr lang="en-US" i="1" dirty="0"/>
          </a:p>
          <a:p>
            <a:r>
              <a:rPr lang="en-US" dirty="0" smtClean="0"/>
              <a:t>Dynasty XII, hist. </a:t>
            </a:r>
            <a:r>
              <a:rPr lang="en-US" dirty="0" err="1" smtClean="0"/>
              <a:t>Senwosret</a:t>
            </a:r>
            <a:r>
              <a:rPr lang="en-US" dirty="0" smtClean="0"/>
              <a:t> III: </a:t>
            </a:r>
          </a:p>
          <a:p>
            <a:r>
              <a:rPr lang="en-US" dirty="0" err="1" smtClean="0"/>
              <a:t>frgg</a:t>
            </a:r>
            <a:r>
              <a:rPr lang="en-US" dirty="0"/>
              <a:t>. </a:t>
            </a:r>
            <a:r>
              <a:rPr lang="en-US" dirty="0" smtClean="0"/>
              <a:t>34.3, 35.3: </a:t>
            </a:r>
            <a:r>
              <a:rPr lang="ru-RU" dirty="0" err="1" smtClean="0"/>
              <a:t>Σέσωστρις</a:t>
            </a:r>
            <a:endParaRPr lang="en-US" dirty="0" smtClean="0"/>
          </a:p>
          <a:p>
            <a:r>
              <a:rPr lang="en-US" dirty="0" err="1" smtClean="0"/>
              <a:t>frg</a:t>
            </a:r>
            <a:r>
              <a:rPr lang="en-US" dirty="0"/>
              <a:t>. </a:t>
            </a:r>
            <a:r>
              <a:rPr lang="en-US" dirty="0" smtClean="0"/>
              <a:t>36.3: </a:t>
            </a:r>
            <a:r>
              <a:rPr lang="en-US" i="1" dirty="0" err="1"/>
              <a:t>Sesostris</a:t>
            </a:r>
            <a:endParaRPr lang="en-US" dirty="0" smtClean="0"/>
          </a:p>
          <a:p>
            <a:endParaRPr lang="en-US" dirty="0"/>
          </a:p>
          <a:p>
            <a:r>
              <a:rPr lang="en-US" dirty="0" smtClean="0"/>
              <a:t>Dynasty XXII, hist. </a:t>
            </a:r>
            <a:r>
              <a:rPr lang="en-US" dirty="0" err="1" smtClean="0"/>
              <a:t>Shoshenq</a:t>
            </a:r>
            <a:r>
              <a:rPr lang="en-US" dirty="0" smtClean="0"/>
              <a:t> I:</a:t>
            </a:r>
          </a:p>
          <a:p>
            <a:r>
              <a:rPr lang="en-US" dirty="0" err="1" smtClean="0"/>
              <a:t>frg</a:t>
            </a:r>
            <a:r>
              <a:rPr lang="en-US" dirty="0" smtClean="0"/>
              <a:t>. 60.1 (</a:t>
            </a:r>
            <a:r>
              <a:rPr lang="en-US" dirty="0" err="1" smtClean="0"/>
              <a:t>Africanus</a:t>
            </a:r>
            <a:r>
              <a:rPr lang="en-US" dirty="0" smtClean="0"/>
              <a:t>): </a:t>
            </a:r>
            <a:r>
              <a:rPr lang="ru-RU" dirty="0" err="1" smtClean="0"/>
              <a:t>Σεσώγχις</a:t>
            </a:r>
            <a:endParaRPr lang="en-US" dirty="0"/>
          </a:p>
          <a:p>
            <a:r>
              <a:rPr lang="en-US" dirty="0" err="1" smtClean="0"/>
              <a:t>frg</a:t>
            </a:r>
            <a:r>
              <a:rPr lang="en-US" dirty="0" smtClean="0"/>
              <a:t>. 61a.1 (Eusebius/</a:t>
            </a:r>
            <a:r>
              <a:rPr lang="en-US" dirty="0" err="1" smtClean="0"/>
              <a:t>Synkellus</a:t>
            </a:r>
            <a:r>
              <a:rPr lang="en-US" dirty="0" smtClean="0"/>
              <a:t>): </a:t>
            </a:r>
            <a:r>
              <a:rPr lang="ru-RU" dirty="0" err="1" smtClean="0"/>
              <a:t>Σεσώγχωσις</a:t>
            </a:r>
            <a:endParaRPr lang="en-US" dirty="0"/>
          </a:p>
          <a:p>
            <a:r>
              <a:rPr lang="en-US" dirty="0" err="1" smtClean="0"/>
              <a:t>frg</a:t>
            </a:r>
            <a:r>
              <a:rPr lang="en-US" dirty="0"/>
              <a:t>. </a:t>
            </a:r>
            <a:r>
              <a:rPr lang="en-US" dirty="0" smtClean="0"/>
              <a:t>61b.1 (Eusebius/Armenian version): </a:t>
            </a:r>
            <a:r>
              <a:rPr lang="en-US" i="1" dirty="0" err="1" smtClean="0"/>
              <a:t>Sesonchosis</a:t>
            </a:r>
            <a:endParaRPr lang="en-US" dirty="0" smtClean="0"/>
          </a:p>
          <a:p>
            <a:endParaRPr lang="ru-RU" b="1"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496" y="49842"/>
            <a:ext cx="9108504" cy="6740307"/>
          </a:xfrm>
          <a:prstGeom prst="rect">
            <a:avLst/>
          </a:prstGeom>
          <a:noFill/>
        </p:spPr>
        <p:txBody>
          <a:bodyPr wrap="square" rtlCol="0">
            <a:spAutoFit/>
          </a:bodyPr>
          <a:lstStyle/>
          <a:p>
            <a:r>
              <a:rPr lang="en-US" sz="1600" dirty="0" err="1" smtClean="0"/>
              <a:t>Diod</a:t>
            </a:r>
            <a:r>
              <a:rPr lang="en-US" sz="1600" dirty="0" smtClean="0"/>
              <a:t>. I. 54.1: In preparation for this undertaking he first of all confirmed the goodwill of all the Egyptians towards himself, feeling it to be necessary, if he were to bring his plan to a successful end, that his soldiers on the campaign should be ready to die for their leaders, and that those left behind in their native  lands should not rise in revolt. 2. He therefore showed kindnesses to everyone by all means at his disposal, winning over some by presents of money, others by gifts of land, and others by remission of penalties, and the entire people he attached to himself by his friendly intercourse and kindly ways; for he set free unharmed everyone who was held for some crime against the king and cancelled the obligations of those who were in prison for debt, there being a great multitude in the </a:t>
            </a:r>
            <a:r>
              <a:rPr lang="en-US" sz="1600" dirty="0" err="1" smtClean="0"/>
              <a:t>gaols</a:t>
            </a:r>
            <a:r>
              <a:rPr lang="en-US" sz="1600" dirty="0" smtClean="0"/>
              <a:t>. 3. And dividing the entire land into thirty-six parts which the Egyptians call </a:t>
            </a:r>
            <a:r>
              <a:rPr lang="en-US" sz="1600" dirty="0" err="1" smtClean="0"/>
              <a:t>nomes</a:t>
            </a:r>
            <a:r>
              <a:rPr lang="en-US" sz="1600" dirty="0" smtClean="0"/>
              <a:t>, he set over each a </a:t>
            </a:r>
            <a:r>
              <a:rPr lang="en-US" sz="1600" dirty="0" err="1" smtClean="0"/>
              <a:t>nomarch</a:t>
            </a:r>
            <a:r>
              <a:rPr lang="en-US" sz="1600" dirty="0" smtClean="0"/>
              <a:t>, who should superintend the collection of the royal revenues and administer all the affairs of his division. 4. He then chose out the strongest of the men and formed an army worthy of the greatness of his undertaking; for he enlisted six hundred thousand foot-soldiers, twenty-four thousand cavalry, and twenty-seven thousand war chariots. 5. In command of the several divisions of his troops he set his companions, who were by this time inured to warfare, had striven for a reputation for </a:t>
            </a:r>
            <a:r>
              <a:rPr lang="en-US" sz="1600" dirty="0" err="1" smtClean="0"/>
              <a:t>valour</a:t>
            </a:r>
            <a:r>
              <a:rPr lang="en-US" sz="1600" dirty="0" smtClean="0"/>
              <a:t> from their youth, and cherished with a brotherly love both their king and one another, the number of them being over seventeen hundred. 6. And upon all these commanders he bestowed allotments of the best land in Egypt, in order that, enjoying sufficient income and lacking nothing, they might sedulously </a:t>
            </a:r>
            <a:r>
              <a:rPr lang="en-US" sz="1600" dirty="0" err="1" smtClean="0"/>
              <a:t>practise</a:t>
            </a:r>
            <a:r>
              <a:rPr lang="en-US" sz="1600" dirty="0" smtClean="0"/>
              <a:t> the art of war.</a:t>
            </a:r>
          </a:p>
          <a:p>
            <a:endParaRPr lang="en-US" sz="1600" dirty="0"/>
          </a:p>
          <a:p>
            <a:r>
              <a:rPr lang="en-US" sz="1600" dirty="0" smtClean="0"/>
              <a:t>Cf.: </a:t>
            </a:r>
            <a:r>
              <a:rPr lang="de-DE" sz="1600" i="1" dirty="0"/>
              <a:t>Meyer Ed.</a:t>
            </a:r>
            <a:r>
              <a:rPr lang="de-DE" sz="1600" dirty="0"/>
              <a:t> König </a:t>
            </a:r>
            <a:r>
              <a:rPr lang="de-DE" sz="1600" dirty="0" err="1"/>
              <a:t>Sesonchosis</a:t>
            </a:r>
            <a:r>
              <a:rPr lang="de-DE" sz="1600" dirty="0"/>
              <a:t> als Begründer der Kriegerkaste bei </a:t>
            </a:r>
            <a:r>
              <a:rPr lang="de-DE" sz="1600" dirty="0" err="1"/>
              <a:t>Diodor</a:t>
            </a:r>
            <a:r>
              <a:rPr lang="de-DE" sz="1600" dirty="0"/>
              <a:t> // ZÄS. 1913. Bd. 51. S. 136—137</a:t>
            </a:r>
            <a:r>
              <a:rPr lang="de-DE" sz="1600" dirty="0" smtClean="0"/>
              <a:t>.</a:t>
            </a:r>
          </a:p>
          <a:p>
            <a:endParaRPr lang="en-US" sz="1600" dirty="0" smtClean="0"/>
          </a:p>
          <a:p>
            <a:endParaRPr lang="en-US" sz="1600" dirty="0"/>
          </a:p>
          <a:p>
            <a:r>
              <a:rPr lang="en-US" sz="1600" dirty="0" err="1" smtClean="0"/>
              <a:t>Hdt</a:t>
            </a:r>
            <a:r>
              <a:rPr lang="en-US" sz="1600" dirty="0" smtClean="0"/>
              <a:t>. II. 109.1: For this reason Egypt was intersected. This king (</a:t>
            </a:r>
            <a:r>
              <a:rPr lang="en-US" sz="1600" dirty="0" err="1" smtClean="0"/>
              <a:t>Sesostris</a:t>
            </a:r>
            <a:r>
              <a:rPr lang="en-US" sz="1600" dirty="0" smtClean="0"/>
              <a:t>) also (they said) divided the country among all the Egyptians by giving each an equal parcel of land, and made this his source of revenue, assessing the payment of a yearly tax; 168.1: The warriors were the only Egyptians, except the priests, who had special privileges: for each of them an untaxed plot of twelve acres was set apart. This acre is a square of a hundred Egyptian cubits each way, the Egyptian cubit being equal to the </a:t>
            </a:r>
            <a:r>
              <a:rPr lang="en-US" sz="1600" dirty="0" err="1" smtClean="0"/>
              <a:t>Samian</a:t>
            </a:r>
            <a:r>
              <a:rPr lang="en-US" sz="1600" dirty="0" smtClean="0"/>
              <a:t>. </a:t>
            </a:r>
            <a:endParaRPr lang="ru-RU"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16632"/>
            <a:ext cx="9144000" cy="6771084"/>
          </a:xfrm>
          <a:prstGeom prst="rect">
            <a:avLst/>
          </a:prstGeom>
          <a:noFill/>
        </p:spPr>
        <p:txBody>
          <a:bodyPr wrap="square" rtlCol="0">
            <a:spAutoFit/>
          </a:bodyPr>
          <a:lstStyle/>
          <a:p>
            <a:r>
              <a:rPr lang="en-US" sz="1600" dirty="0" err="1" smtClean="0"/>
              <a:t>Hdt</a:t>
            </a:r>
            <a:r>
              <a:rPr lang="en-US" sz="1600" dirty="0" smtClean="0"/>
              <a:t>. I.136.1. After </a:t>
            </a:r>
            <a:r>
              <a:rPr lang="en-US" sz="1600" dirty="0" err="1" smtClean="0"/>
              <a:t>Mycerinus</a:t>
            </a:r>
            <a:r>
              <a:rPr lang="en-US" sz="1600" dirty="0" smtClean="0"/>
              <a:t>, the priests said, </a:t>
            </a:r>
            <a:r>
              <a:rPr lang="en-US" sz="1600" dirty="0" err="1" smtClean="0"/>
              <a:t>Asukhis</a:t>
            </a:r>
            <a:r>
              <a:rPr lang="en-US" sz="1600" dirty="0" smtClean="0"/>
              <a:t> became king of Egypt. He built the eastern outer court of Hephaestus' temple; this is by far the finest and grandest of all the courts, for while all have carved figures and innumerable felicities of architecture, this court has far more than any. 2. As not much money was in circulation during this king's reign, they told me, a law was made for the Egyptians allowing a man to borrow on the security of his father's corpse; and the law also provided that the lender become master of the entire burial-vault of the borrower, and that the penalty for one giving this security, should he fail to repay the loan, was that he was not to be buried at his death either in that tomb of his fathers or in any other, nor was he to bury any relative of his there.</a:t>
            </a:r>
          </a:p>
          <a:p>
            <a:endParaRPr lang="en-US" sz="1600" dirty="0"/>
          </a:p>
          <a:p>
            <a:r>
              <a:rPr lang="en-US" sz="1600" dirty="0" err="1" smtClean="0"/>
              <a:t>Diod</a:t>
            </a:r>
            <a:r>
              <a:rPr lang="en-US" sz="1600" dirty="0" smtClean="0"/>
              <a:t>. I.94.3: A second lawgiver, according to the Egyptians, was </a:t>
            </a:r>
            <a:r>
              <a:rPr lang="en-US" sz="1600" dirty="0" err="1" smtClean="0"/>
              <a:t>Sasychis</a:t>
            </a:r>
            <a:r>
              <a:rPr lang="en-US" sz="1600" dirty="0" smtClean="0"/>
              <a:t>, a man of unusual understanding. He made sundry additions to the existing laws and, in particular, laid down with the greatest precision the rites to be used in </a:t>
            </a:r>
            <a:r>
              <a:rPr lang="en-US" sz="1600" dirty="0" err="1" smtClean="0"/>
              <a:t>honouring</a:t>
            </a:r>
            <a:r>
              <a:rPr lang="en-US" sz="1600" dirty="0" smtClean="0"/>
              <a:t> the gods, and he was the inventor of geometry and taught his countrymen both to speculate about the stars and to observe them.</a:t>
            </a:r>
          </a:p>
          <a:p>
            <a:endParaRPr lang="en-US" sz="1600" dirty="0"/>
          </a:p>
          <a:p>
            <a:r>
              <a:rPr lang="en-US" sz="1600" dirty="0" err="1" smtClean="0"/>
              <a:t>Diod</a:t>
            </a:r>
            <a:r>
              <a:rPr lang="en-US" sz="1600" dirty="0" smtClean="0"/>
              <a:t>. I. 45.1 After the gods the first king of Egypt, according to the priests, was </a:t>
            </a:r>
            <a:r>
              <a:rPr lang="en-US" sz="1600" dirty="0" err="1" smtClean="0"/>
              <a:t>Menas</a:t>
            </a:r>
            <a:r>
              <a:rPr lang="en-US" sz="1600" dirty="0" smtClean="0"/>
              <a:t>, who taught the people to worship gods and offer sacrifices, and also to supply themselves with tables and couches and to use costly bedding, and, in a word, introduced luxury and an extravagant manner of life. 2. For this reason when, many generations later, </a:t>
            </a:r>
            <a:r>
              <a:rPr lang="en-US" sz="1600" dirty="0" err="1" smtClean="0"/>
              <a:t>Tnephachthus</a:t>
            </a:r>
            <a:r>
              <a:rPr lang="en-US" sz="1600" dirty="0" smtClean="0"/>
              <a:t>, the father of </a:t>
            </a:r>
            <a:r>
              <a:rPr lang="en-US" sz="1600" dirty="0" err="1" smtClean="0"/>
              <a:t>Bocchoris</a:t>
            </a:r>
            <a:r>
              <a:rPr lang="en-US" sz="1600" dirty="0" smtClean="0"/>
              <a:t> the wise, was king and, while on a campaign in Arabia, ran short of supplies because the country was desert and rough, we are told that he was obliged to go without food for one day and then to live on quite simple fare at the home of some ordinary folk in private station, and that he, enjoying  p161 the experience exceedingly, denounced luxury and pronounced a curse on the king who had first taught the people their extravagant way of living; and so deeply did he take to heart the change which had taken place in the people's habits of eating, drinking, and sleeping, that he inscribed his curse in hieroglyphs on the temple of Zeus in Thebes; and this, in fact, appears to be the chief reason why the fame of </a:t>
            </a:r>
            <a:r>
              <a:rPr lang="en-US" sz="1600" dirty="0" err="1" smtClean="0"/>
              <a:t>Menas</a:t>
            </a:r>
            <a:r>
              <a:rPr lang="en-US" sz="1600" dirty="0" smtClean="0"/>
              <a:t> and his </a:t>
            </a:r>
            <a:r>
              <a:rPr lang="en-US" sz="1600" dirty="0" err="1" smtClean="0"/>
              <a:t>honours</a:t>
            </a:r>
            <a:r>
              <a:rPr lang="en-US" sz="1600" dirty="0" smtClean="0"/>
              <a:t> did not persist into later ages.</a:t>
            </a:r>
            <a:endParaRPr lang="ru-RU" sz="1600" dirty="0" smtClean="0"/>
          </a:p>
          <a:p>
            <a:endParaRPr lang="en-US" sz="1600"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9552" y="782702"/>
            <a:ext cx="8208912" cy="2862322"/>
          </a:xfrm>
          <a:prstGeom prst="rect">
            <a:avLst/>
          </a:prstGeom>
          <a:noFill/>
        </p:spPr>
        <p:txBody>
          <a:bodyPr wrap="square" rtlCol="0">
            <a:spAutoFit/>
          </a:bodyPr>
          <a:lstStyle/>
          <a:p>
            <a:r>
              <a:rPr lang="en-US" dirty="0" err="1" smtClean="0"/>
              <a:t>Hdt</a:t>
            </a:r>
            <a:r>
              <a:rPr lang="en-US" dirty="0" smtClean="0"/>
              <a:t>.: Acc. </a:t>
            </a:r>
            <a:r>
              <a:rPr lang="el-GR" dirty="0" smtClean="0"/>
              <a:t>Ἄσυχιν</a:t>
            </a:r>
            <a:endParaRPr lang="en-US" dirty="0" smtClean="0"/>
          </a:p>
          <a:p>
            <a:endParaRPr lang="en-US" dirty="0"/>
          </a:p>
          <a:p>
            <a:r>
              <a:rPr lang="en-US" dirty="0" err="1" smtClean="0"/>
              <a:t>Diod</a:t>
            </a:r>
            <a:r>
              <a:rPr lang="en-US" dirty="0" smtClean="0"/>
              <a:t>.:  Acc. </a:t>
            </a:r>
            <a:r>
              <a:rPr lang="el-GR" dirty="0" smtClean="0"/>
              <a:t>Σάσυχιν</a:t>
            </a:r>
            <a:endParaRPr lang="en-US" dirty="0" smtClean="0"/>
          </a:p>
          <a:p>
            <a:endParaRPr lang="en-US" dirty="0"/>
          </a:p>
          <a:p>
            <a:r>
              <a:rPr lang="en-US" dirty="0" err="1" smtClean="0"/>
              <a:t>Tefnakhte</a:t>
            </a:r>
            <a:r>
              <a:rPr lang="en-US" dirty="0" smtClean="0"/>
              <a:t>: H. + N. </a:t>
            </a:r>
            <a:r>
              <a:rPr lang="en-US" dirty="0" err="1" smtClean="0">
                <a:latin typeface="Transliteration" pitchFamily="18" charset="0"/>
              </a:rPr>
              <a:t>siA-Xt</a:t>
            </a:r>
            <a:r>
              <a:rPr lang="en-US" dirty="0" smtClean="0"/>
              <a:t> “Wise, knowing with his belly”</a:t>
            </a:r>
          </a:p>
          <a:p>
            <a:endParaRPr lang="en-US" dirty="0"/>
          </a:p>
          <a:p>
            <a:r>
              <a:rPr lang="en-US" dirty="0" smtClean="0"/>
              <a:t>Cf. </a:t>
            </a:r>
            <a:r>
              <a:rPr lang="en-US" dirty="0" err="1" smtClean="0"/>
              <a:t>Zoser</a:t>
            </a:r>
            <a:r>
              <a:rPr lang="en-US" dirty="0" smtClean="0"/>
              <a:t>: H. </a:t>
            </a:r>
            <a:r>
              <a:rPr lang="en-US" dirty="0" err="1" smtClean="0">
                <a:latin typeface="Transliteration" pitchFamily="18" charset="0"/>
              </a:rPr>
              <a:t>ntry-Xt</a:t>
            </a:r>
            <a:r>
              <a:rPr lang="en-US" dirty="0" smtClean="0"/>
              <a:t>, </a:t>
            </a:r>
            <a:r>
              <a:rPr lang="en-US" dirty="0" err="1" smtClean="0"/>
              <a:t>Sekhemkhet</a:t>
            </a:r>
            <a:r>
              <a:rPr lang="en-US" dirty="0" smtClean="0"/>
              <a:t>: H. </a:t>
            </a:r>
            <a:r>
              <a:rPr lang="en-US" dirty="0" err="1" smtClean="0">
                <a:latin typeface="Transliteration" pitchFamily="18" charset="0"/>
              </a:rPr>
              <a:t>sxm-Xt</a:t>
            </a:r>
            <a:r>
              <a:rPr lang="en-US" dirty="0" smtClean="0"/>
              <a:t>; </a:t>
            </a:r>
            <a:r>
              <a:rPr lang="en-US" dirty="0" err="1" smtClean="0"/>
              <a:t>Menkaure</a:t>
            </a:r>
            <a:r>
              <a:rPr lang="en-US" dirty="0" smtClean="0"/>
              <a:t>: H. </a:t>
            </a:r>
            <a:r>
              <a:rPr lang="en-US" dirty="0" smtClean="0">
                <a:latin typeface="Transliteration" pitchFamily="18" charset="0"/>
              </a:rPr>
              <a:t>kA-</a:t>
            </a:r>
            <a:r>
              <a:rPr lang="en-US" dirty="0" err="1" smtClean="0">
                <a:latin typeface="Transliteration" pitchFamily="18" charset="0"/>
              </a:rPr>
              <a:t>Xt</a:t>
            </a:r>
            <a:r>
              <a:rPr lang="en-US" dirty="0" smtClean="0"/>
              <a:t>; </a:t>
            </a:r>
            <a:r>
              <a:rPr lang="en-US" dirty="0" err="1" smtClean="0"/>
              <a:t>Shepseskaf</a:t>
            </a:r>
            <a:r>
              <a:rPr lang="en-US" dirty="0" smtClean="0"/>
              <a:t>: H. </a:t>
            </a:r>
            <a:r>
              <a:rPr lang="en-US" dirty="0" err="1" smtClean="0">
                <a:latin typeface="Transliteration" pitchFamily="18" charset="0"/>
              </a:rPr>
              <a:t>Sps-Xt</a:t>
            </a:r>
            <a:r>
              <a:rPr lang="en-US" dirty="0"/>
              <a:t> </a:t>
            </a:r>
            <a:r>
              <a:rPr lang="en-US" dirty="0" smtClean="0"/>
              <a:t>(</a:t>
            </a:r>
            <a:r>
              <a:rPr lang="en-US" dirty="0" err="1" smtClean="0"/>
              <a:t>Ritner</a:t>
            </a:r>
            <a:r>
              <a:rPr lang="en-US" dirty="0" smtClean="0"/>
              <a:t>, Fs. </a:t>
            </a:r>
            <a:r>
              <a:rPr lang="en-US" dirty="0" err="1" smtClean="0"/>
              <a:t>Lesko</a:t>
            </a:r>
            <a:r>
              <a:rPr lang="en-US" dirty="0" smtClean="0"/>
              <a:t>, 2008: 308)</a:t>
            </a:r>
          </a:p>
          <a:p>
            <a:endParaRPr lang="en-US" dirty="0"/>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2035</Words>
  <Application>Microsoft Office PowerPoint</Application>
  <PresentationFormat>Экран (4:3)</PresentationFormat>
  <Paragraphs>109</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1</cp:lastModifiedBy>
  <cp:revision>21</cp:revision>
  <dcterms:created xsi:type="dcterms:W3CDTF">2018-09-20T16:48:20Z</dcterms:created>
  <dcterms:modified xsi:type="dcterms:W3CDTF">2018-09-20T20:04:15Z</dcterms:modified>
</cp:coreProperties>
</file>