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9" r:id="rId9"/>
    <p:sldId id="277" r:id="rId10"/>
    <p:sldId id="280" r:id="rId11"/>
    <p:sldId id="282" r:id="rId12"/>
    <p:sldId id="283" r:id="rId13"/>
    <p:sldId id="268" r:id="rId14"/>
    <p:sldId id="271" r:id="rId15"/>
    <p:sldId id="278" r:id="rId16"/>
    <p:sldId id="281" r:id="rId17"/>
    <p:sldId id="28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429"/>
    <p:restoredTop sz="94659"/>
  </p:normalViewPr>
  <p:slideViewPr>
    <p:cSldViewPr snapToGrid="0">
      <p:cViewPr varScale="1">
        <p:scale>
          <a:sx n="51" d="100"/>
          <a:sy n="51" d="100"/>
        </p:scale>
        <p:origin x="216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95BA-C035-E1F2-11DD-944CE614D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A785F1-42E3-50C2-72C9-02F149F26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30B5E2-C014-A352-E960-D00306DF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7DFEB-30D5-6893-67BE-987FE7DA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AFCD8-6179-7725-A417-644A46DD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4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99FC-648E-3C4C-B7A8-DDDCE864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8E51DC-CF92-FEAF-72C7-CCA40D6EB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55FD4-BDD2-0EE3-BB83-84345993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0AD86-95BE-3898-9EB5-007DAD87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28404-046E-165A-D706-7338CF7E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23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23FDDD-D2D9-5E10-492F-1CAB83B43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A1CAC4-DC97-A80E-B9C9-F1A9F31BD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AE23A-8A51-7B69-3F43-8AFBDA5D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049C-6C1D-7B53-2164-7DCA9997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29053-56DE-3E11-9C7C-19B3F3C6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54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E3B4A-B8E3-2DE3-0DBF-34F72DB1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6F225-F2D3-27AB-EE78-7171ED95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B1292-90D1-8AE1-8D82-01582F07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96C58-E9CD-98AC-26CD-B6F59703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8B21E-8B55-A37F-E891-E06E063A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20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4DC97-C75C-5021-1436-241C13FC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56B36B-6663-9105-334D-F711AF4B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7A89F3-E601-92AD-7AF1-D8B1562D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6C4E9-B2CC-A9DC-C613-5C6B2951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485A4-C66F-3ACB-0CA7-403D4A42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3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FB91D-0995-1385-94AE-6E128BF5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57444-BF01-D7C5-0AC8-B963DAB50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524D48-0893-D06F-42D9-309671124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1FF937-C4FF-2EE7-1F03-75B21CF7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8A571A-1235-A069-1FE2-6AAAE951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A3B43E-B6BD-31C8-F4D0-5D4DA4C4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2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04467-853F-C00F-28F5-3D1E7385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9BE5-D9D9-9854-CAF3-6B304B7A4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8A0677-B764-1B7B-2D1E-F60348B91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F0FBC-9BC5-3F1F-5419-649C9B049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60A182-C5EA-FF0D-6D19-314D46EF8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DF26F5-EA8A-41B9-7C9F-D3436EFC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190A0C-0C90-A13C-BC99-26992CA2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317830-8D52-4320-64C4-7D865511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0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443DC-1EA0-5838-00EC-7665E62F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1726B7-5400-9A74-4074-ED6F81AA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673B64-FFC0-081C-02EA-0FA4F285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9D459E-38AD-7806-6EF5-2A418D5C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E0F462-1CD4-6391-844B-355B797E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FB241F-F384-D2A1-B518-23CBB522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9DDE71-80C3-0104-6CC8-F76F55F4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0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FEF2F-2E3D-FEE7-1ECB-4E371EBE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26BBD9-032E-A916-C629-6B5D34CF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303821-8553-B5FB-1C49-9B94EBFE0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D0C7D-95CA-40BB-CDE9-185B6231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7F09-88CD-B79A-138E-1F6A95B7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9483C6-7B10-2BFC-C9BB-E192284B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05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039E0-13FE-CD3E-4C74-F3D65C78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1F2769-37EF-1B61-22FE-CB157BD90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9C90C9-5C47-C293-54D3-AEFC9C4CA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EB256A-43FE-303C-076A-BD91AF82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C8B270-3547-000B-1BDA-D223569E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EA09F5-AC54-C607-A2E9-7E0B30BF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2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90EB5-7A2D-F742-B2BE-1CF5F068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4446D-1842-BF67-F6C6-5DA3D14C1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1C920-AEB6-400D-FA49-9A24E8BAF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B8FFD-54BD-4940-B2D0-3A08AD32714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79CDD-7600-2D58-332B-ACEC95B5E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D1A85-9E7A-35E6-9FDE-F91CF790F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8357-AFFC-1942-BF75-30D305F51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4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cademic.oup.com/edited-volume/2818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41D68-C6A3-DA7C-DBB7-67DC3D298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5431"/>
            <a:ext cx="9144000" cy="2387600"/>
          </a:xfrm>
        </p:spPr>
        <p:txBody>
          <a:bodyPr/>
          <a:lstStyle/>
          <a:p>
            <a:r>
              <a:rPr lang="ru-RU" dirty="0"/>
              <a:t>Теория и историография потребления</a:t>
            </a:r>
          </a:p>
        </p:txBody>
      </p:sp>
    </p:spTree>
    <p:extLst>
      <p:ext uri="{BB962C8B-B14F-4D97-AF65-F5344CB8AC3E}">
        <p14:creationId xmlns:p14="http://schemas.microsoft.com/office/powerpoint/2010/main" val="267650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3" y="-29736"/>
            <a:ext cx="10515600" cy="1325563"/>
          </a:xfrm>
        </p:spPr>
        <p:txBody>
          <a:bodyPr/>
          <a:lstStyle/>
          <a:p>
            <a:r>
              <a:rPr lang="ru-RU" dirty="0"/>
              <a:t>Исследования: мир (</a:t>
            </a:r>
            <a:r>
              <a:rPr lang="en-US" dirty="0"/>
              <a:t>3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8634"/>
            <a:ext cx="1243949" cy="49236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500" spc="-20" dirty="0" err="1">
                <a:effectLst/>
                <a:ea typeface="Times New Roman" panose="02020603050405020304" pitchFamily="18" charset="0"/>
              </a:rPr>
              <a:t>Trentmann</a:t>
            </a:r>
            <a:r>
              <a:rPr lang="en-US" sz="1500" spc="-20" dirty="0">
                <a:effectLst/>
                <a:ea typeface="Times New Roman" panose="02020603050405020304" pitchFamily="18" charset="0"/>
              </a:rPr>
              <a:t> F. </a:t>
            </a:r>
            <a:r>
              <a:rPr lang="fr-FR" sz="1500" i="0" u="none" strike="noStrike" dirty="0">
                <a:effectLst/>
              </a:rPr>
              <a:t>The Oxford </a:t>
            </a:r>
            <a:r>
              <a:rPr lang="fr-FR" sz="1500" i="0" u="none" strike="noStrike" dirty="0" err="1">
                <a:effectLst/>
              </a:rPr>
              <a:t>Handbook</a:t>
            </a:r>
            <a:r>
              <a:rPr lang="fr-FR" sz="1500" i="0" u="none" strike="noStrike" dirty="0">
                <a:effectLst/>
              </a:rPr>
              <a:t> of the </a:t>
            </a:r>
            <a:r>
              <a:rPr lang="fr-FR" sz="1500" i="0" u="none" strike="noStrike" dirty="0" err="1">
                <a:effectLst/>
              </a:rPr>
              <a:t>History</a:t>
            </a:r>
            <a:r>
              <a:rPr lang="fr-FR" sz="1500" i="0" u="none" strike="noStrike" dirty="0">
                <a:effectLst/>
              </a:rPr>
              <a:t> of </a:t>
            </a:r>
            <a:r>
              <a:rPr lang="fr-FR" sz="1500" i="0" u="none" strike="noStrike" dirty="0" err="1">
                <a:effectLst/>
              </a:rPr>
              <a:t>Consumption</a:t>
            </a:r>
            <a:r>
              <a:rPr lang="fr-FR" sz="1500" i="0" u="none" strike="noStrike" dirty="0">
                <a:effectLst/>
              </a:rPr>
              <a:t> </a:t>
            </a:r>
            <a:r>
              <a:rPr lang="en-US" sz="1500" spc="-20" dirty="0">
                <a:effectLst/>
                <a:ea typeface="Times New Roman" panose="02020603050405020304" pitchFamily="18" charset="0"/>
              </a:rPr>
              <a:t>(2012)</a:t>
            </a:r>
            <a:r>
              <a:rPr lang="ru-RU" sz="1500" spc="-20" dirty="0">
                <a:effectLst/>
                <a:ea typeface="Times New Roman" panose="02020603050405020304" pitchFamily="18" charset="0"/>
              </a:rPr>
              <a:t>: сферы потребления, потребительская политика, роскошь и расточительство, национализм и империя, благополучие, молодежная культура и мода</a:t>
            </a:r>
          </a:p>
          <a:p>
            <a:pPr marL="0" indent="0">
              <a:buNone/>
            </a:pPr>
            <a:br>
              <a:rPr lang="ru-RU" sz="1500" spc="-20" dirty="0">
                <a:effectLst/>
                <a:ea typeface="Times New Roman" panose="02020603050405020304" pitchFamily="18" charset="0"/>
              </a:rPr>
            </a:br>
            <a:r>
              <a:rPr lang="fr-FR" sz="1500" spc="-20" dirty="0">
                <a:effectLst/>
                <a:ea typeface="Times New Roman" panose="02020603050405020304" pitchFamily="18" charset="0"/>
                <a:hlinkClick r:id="rId2"/>
              </a:rPr>
              <a:t>https://academic.oup.com/edited-volume/28183</a:t>
            </a:r>
            <a:r>
              <a:rPr lang="ru-RU" sz="1500" spc="-20" dirty="0">
                <a:effectLst/>
                <a:ea typeface="Times New Roman" panose="02020603050405020304" pitchFamily="18" charset="0"/>
              </a:rPr>
              <a:t> </a:t>
            </a:r>
            <a:endParaRPr lang="ru-RU" sz="1500" dirty="0">
              <a:effectLst/>
              <a:ea typeface="Times New Roman" panose="02020603050405020304" pitchFamily="18" charset="0"/>
            </a:endParaRPr>
          </a:p>
          <a:p>
            <a:pPr algn="just"/>
            <a:endParaRPr lang="ru-RU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500" dirty="0"/>
          </a:p>
        </p:txBody>
      </p:sp>
      <p:pic>
        <p:nvPicPr>
          <p:cNvPr id="12" name="Рисунок 11" descr="Изображение выглядит как текст, снимок экрана, веб-страниц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ED37C754-577F-634F-3E1E-3C9A5694F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37" y="1378634"/>
            <a:ext cx="3373442" cy="547936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835D554-BA45-D010-922E-210240EEF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279" y="1378634"/>
            <a:ext cx="3373443" cy="547936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снимок экрана, числ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374AC5A-5DF1-8FE3-A72E-9C8316326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748" y="0"/>
            <a:ext cx="3892172" cy="493936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9D32A436-2DCA-91A4-3277-2F829D906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748" y="4939361"/>
            <a:ext cx="3892172" cy="20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63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мир (</a:t>
            </a:r>
            <a:r>
              <a:rPr lang="en-US" dirty="0"/>
              <a:t>4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52" y="1477108"/>
            <a:ext cx="1961270" cy="4121834"/>
          </a:xfrm>
        </p:spPr>
        <p:txBody>
          <a:bodyPr>
            <a:normAutofit lnSpcReduction="10000"/>
          </a:bodyPr>
          <a:lstStyle/>
          <a:p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Reisch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L.,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Thøgersen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J. (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Eds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Consumption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(2015)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: сборник представляет работы авторов разной профессиональной направленности, посвященных потреблению устойчивого развития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/>
          </a:p>
        </p:txBody>
      </p:sp>
      <p:pic>
        <p:nvPicPr>
          <p:cNvPr id="6" name="Рисунок 5" descr="Изображение выглядит как текст, Шрифт, снимок экрана, чек&#10;&#10;Автоматически созданное описание">
            <a:extLst>
              <a:ext uri="{FF2B5EF4-FFF2-40B4-BE49-F238E27FC236}">
                <a16:creationId xmlns:a16="http://schemas.microsoft.com/office/drawing/2014/main" id="{E39E28BB-6E4E-D47C-8EFF-40B29002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22" y="1477108"/>
            <a:ext cx="9904826" cy="354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9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мир (</a:t>
            </a:r>
            <a:r>
              <a:rPr lang="en-US" dirty="0"/>
              <a:t>5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51" y="1477108"/>
            <a:ext cx="3128889" cy="4121834"/>
          </a:xfrm>
        </p:spPr>
        <p:txBody>
          <a:bodyPr>
            <a:normAutofit/>
          </a:bodyPr>
          <a:lstStyle/>
          <a:p>
            <a:r>
              <a:rPr lang="en-US" sz="1800" spc="-20" dirty="0" err="1">
                <a:effectLst/>
                <a:ea typeface="Times New Roman" panose="02020603050405020304" pitchFamily="18" charset="0"/>
              </a:rPr>
              <a:t>Ilmakunnas</a:t>
            </a:r>
            <a:r>
              <a:rPr lang="ru-RU" sz="1800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J., Stobart J. (Eds) A Taste for Luxury in Early Modern Europe: Display, Acquisition and Boundaries (2017)</a:t>
            </a:r>
            <a:r>
              <a:rPr lang="ru-RU" sz="1800" spc="-20" dirty="0">
                <a:effectLst/>
                <a:ea typeface="Times New Roman" panose="02020603050405020304" pitchFamily="18" charset="0"/>
              </a:rPr>
              <a:t>: </a:t>
            </a:r>
            <a:r>
              <a:rPr lang="ru-RU" sz="1800" spc="-20" dirty="0">
                <a:effectLst/>
                <a:ea typeface="Calibri" panose="020F0502020204030204" pitchFamily="34" charset="0"/>
              </a:rPr>
              <a:t>использование предметов роскоши для демонстрации статуса, процессы общения и приобретения вкуса и роскоши</a:t>
            </a:r>
            <a:r>
              <a:rPr lang="ru-RU" sz="1800" spc="-20" dirty="0">
                <a:ea typeface="Calibri" panose="020F0502020204030204" pitchFamily="34" charset="0"/>
              </a:rPr>
              <a:t>, </a:t>
            </a:r>
            <a:r>
              <a:rPr lang="ru-RU" sz="1800" spc="-20" dirty="0">
                <a:effectLst/>
                <a:ea typeface="Calibri" panose="020F0502020204030204" pitchFamily="34" charset="0"/>
              </a:rPr>
              <a:t>способы, которыми представления о вкусе и роскоши пересекали национальные, политические и экономические границы</a:t>
            </a:r>
            <a:r>
              <a:rPr lang="ru-RU" sz="1800" dirty="0">
                <a:effectLst/>
              </a:rPr>
              <a:t> </a:t>
            </a:r>
            <a:endParaRPr lang="ru-RU" sz="1800" spc="-2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/>
          </a:p>
        </p:txBody>
      </p:sp>
      <p:pic>
        <p:nvPicPr>
          <p:cNvPr id="6" name="Рисунок 5" descr="Изображение выглядит как текст, бумага, книга, меню&#10;&#10;Автоматически созданное описание">
            <a:extLst>
              <a:ext uri="{FF2B5EF4-FFF2-40B4-BE49-F238E27FC236}">
                <a16:creationId xmlns:a16="http://schemas.microsoft.com/office/drawing/2014/main" id="{743B76DB-356E-2B87-95C6-527D31DD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14" y="1477108"/>
            <a:ext cx="4123915" cy="538089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бумага, меню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B3FC26C-B573-BCF4-3F23-BB5A4F31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643" y="1477108"/>
            <a:ext cx="4601329" cy="538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2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FF45E-CB13-CD44-A926-F20A03AB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2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Потребительские корзины Р. Аллена (1)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92129B0-2545-E783-14BB-9C2C8E9AB3CA}"/>
              </a:ext>
            </a:extLst>
          </p:cNvPr>
          <p:cNvSpPr txBox="1">
            <a:spLocks/>
          </p:cNvSpPr>
          <p:nvPr/>
        </p:nvSpPr>
        <p:spPr>
          <a:xfrm>
            <a:off x="109728" y="3825912"/>
            <a:ext cx="11216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Источник: Аллен Р. Британская промышленная революция в глобальной картине мира (2014). С. 61, 63.</a:t>
            </a:r>
          </a:p>
        </p:txBody>
      </p:sp>
      <p:pic>
        <p:nvPicPr>
          <p:cNvPr id="4" name="Объект 3" descr="Изображение выглядит как текст, Шрифт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ED30BF9-52C1-1FE2-E076-C4592BF3D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03" y="694023"/>
            <a:ext cx="7514594" cy="111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FF45E-CB13-CD44-A926-F20A03AB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2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100" dirty="0"/>
              <a:t>Потребительские корзины Р. Аллена (2)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92129B0-2545-E783-14BB-9C2C8E9AB3CA}"/>
              </a:ext>
            </a:extLst>
          </p:cNvPr>
          <p:cNvSpPr txBox="1">
            <a:spLocks/>
          </p:cNvSpPr>
          <p:nvPr/>
        </p:nvSpPr>
        <p:spPr>
          <a:xfrm>
            <a:off x="109728" y="3825912"/>
            <a:ext cx="908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Источник: Аллен Р. Британская промышленная революция в глобальной картине мира (2014). С. 61, 63.</a:t>
            </a:r>
          </a:p>
        </p:txBody>
      </p:sp>
      <p:pic>
        <p:nvPicPr>
          <p:cNvPr id="8" name="Рисунок 7" descr="Изображение выглядит как текст, чек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E03DF92-A18C-5C07-4C63-62313435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1" y="1023229"/>
            <a:ext cx="5999597" cy="1261018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чек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9852614-C8CF-5031-D1F0-94A361197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86" y="-5267654"/>
            <a:ext cx="5672470" cy="121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0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Россия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effectLst/>
                <a:ea typeface="Calibri" panose="020F0502020204030204" pitchFamily="34" charset="0"/>
              </a:rPr>
              <a:t>Kahan A. The Costs of “Westernization” in Russia: The Gentry and the Economy in the Eighteenth Century // Slavic Review</a:t>
            </a:r>
            <a:r>
              <a:rPr lang="ru-RU" sz="1600" dirty="0">
                <a:effectLst/>
                <a:ea typeface="Calibri" panose="020F0502020204030204" pitchFamily="34" charset="0"/>
              </a:rPr>
              <a:t> (</a:t>
            </a:r>
            <a:r>
              <a:rPr lang="en-US" sz="1600" dirty="0">
                <a:effectLst/>
                <a:ea typeface="Calibri" panose="020F0502020204030204" pitchFamily="34" charset="0"/>
              </a:rPr>
              <a:t>1966</a:t>
            </a:r>
            <a:r>
              <a:rPr lang="ru-RU" sz="1600" dirty="0">
                <a:effectLst/>
                <a:ea typeface="Calibri" panose="020F0502020204030204" pitchFamily="34" charset="0"/>
              </a:rPr>
              <a:t>):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новые потребительские модели дворян в условиях вестернизации </a:t>
            </a:r>
          </a:p>
          <a:p>
            <a:pPr algn="just"/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Schmidt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. A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Westernization as Consumption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1995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 рассматривает дворянские усадьбы, их внешний вид и внутреннее убранство, устройство парков, т.е. рассматривает вестернизацию общества через архитектуру и материальную культуры</a:t>
            </a:r>
            <a:r>
              <a:rPr lang="ru-RU" sz="1600" dirty="0">
                <a:effectLst/>
              </a:rPr>
              <a:t> </a:t>
            </a:r>
          </a:p>
          <a:p>
            <a:pPr algn="just"/>
            <a:r>
              <a:rPr lang="ru-RU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Марасинова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Е.Н. </a:t>
            </a:r>
            <a:r>
              <a:rPr lang="ru-RU" sz="1600" dirty="0">
                <a:effectLst/>
                <a:ea typeface="Calibri" panose="020F0502020204030204" pitchFamily="34" charset="0"/>
              </a:rPr>
              <a:t>Психология элиты российского дворянства последней трети XVIII века</a:t>
            </a:r>
            <a:r>
              <a:rPr lang="ru-RU" sz="1600" dirty="0">
                <a:effectLst/>
              </a:rPr>
              <a:t> (1999);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Власть и личность: очерки русской истории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века (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2008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: восприятие на основе эпистолярных источников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Martin A,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Down and Out in 1812: The Impact of the Napoleonic Invasion on Moscow’s Middling Strata</a:t>
            </a:r>
            <a:r>
              <a:rPr lang="ru-RU" sz="1600" dirty="0">
                <a:effectLst/>
              </a:rPr>
              <a:t> </a:t>
            </a:r>
            <a:r>
              <a:rPr lang="en-US" sz="1600" dirty="0">
                <a:effectLst/>
              </a:rPr>
              <a:t>(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2007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: изучение имущества московской «средней страты» 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Миронов Б.Н.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Благосостояние населения и революции в имперской России: XVIII – начало ХХ века (2010)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600" dirty="0">
                <a:effectLst/>
                <a:ea typeface="Calibri" panose="020F0502020204030204" pitchFamily="34" charset="0"/>
              </a:rPr>
              <a:t> Российская империя: от традиции к модерну (2015):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фоне экономического роста, культурного прогресса и структурных реформ материальное положение большинства населения Российской империи ухудшилось, в то время как дворянство оказалось в выигрыше, а гильдейское купечество вряд ли пострадало</a:t>
            </a:r>
            <a:r>
              <a:rPr lang="ru-RU" sz="1600" dirty="0">
                <a:effectLst/>
              </a:rPr>
              <a:t>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err="1">
                <a:effectLst/>
                <a:ea typeface="Calibri" panose="020F0502020204030204" pitchFamily="34" charset="0"/>
              </a:rPr>
              <a:t>Korchmina</a:t>
            </a:r>
            <a:r>
              <a:rPr lang="en-US" sz="1600" dirty="0">
                <a:effectLst/>
                <a:ea typeface="Calibri" panose="020F0502020204030204" pitchFamily="34" charset="0"/>
              </a:rPr>
              <a:t> E. ‘Luxury’ as the Pedagogical Project of the Russian Emperors and Empresses: the History of the Concept in the 18</a:t>
            </a:r>
            <a:r>
              <a:rPr lang="en-US" sz="1600" baseline="30000" dirty="0">
                <a:effectLst/>
                <a:ea typeface="Calibri" panose="020F0502020204030204" pitchFamily="34" charset="0"/>
              </a:rPr>
              <a:t>th</a:t>
            </a:r>
            <a:r>
              <a:rPr lang="en-US" sz="1600" dirty="0">
                <a:effectLst/>
                <a:ea typeface="Calibri" panose="020F0502020204030204" pitchFamily="34" charset="0"/>
              </a:rPr>
              <a:t> century</a:t>
            </a:r>
            <a:r>
              <a:rPr lang="ru-RU" sz="1600" dirty="0">
                <a:effectLst/>
                <a:ea typeface="Calibri" panose="020F0502020204030204" pitchFamily="34" charset="0"/>
              </a:rPr>
              <a:t> (2019)</a:t>
            </a:r>
            <a:r>
              <a:rPr lang="ru-RU" sz="1600" dirty="0">
                <a:ea typeface="Calibri" panose="020F0502020204030204" pitchFamily="34" charset="0"/>
              </a:rPr>
              <a:t>: </a:t>
            </a:r>
            <a:r>
              <a:rPr lang="ru-RU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изучение происхождение понятия “роскошь” и </a:t>
            </a:r>
            <a:r>
              <a:rPr lang="ru-RU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сумптуарное</a:t>
            </a:r>
            <a:r>
              <a:rPr lang="ru-RU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законодательство Российской Империи </a:t>
            </a:r>
            <a:r>
              <a:rPr lang="en-US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r>
              <a:rPr lang="ru-RU" sz="1600" dirty="0">
                <a:effectLst/>
              </a:rPr>
              <a:t> </a:t>
            </a:r>
          </a:p>
          <a:p>
            <a:pPr algn="just"/>
            <a:r>
              <a:rPr lang="en-US" sz="1600" dirty="0" err="1">
                <a:effectLst/>
                <a:ea typeface="Times New Roman" panose="02020603050405020304" pitchFamily="18" charset="0"/>
              </a:rPr>
              <a:t>Korchmina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E</a:t>
            </a:r>
            <a:r>
              <a:rPr lang="en-US" sz="1600" dirty="0">
                <a:ea typeface="Times New Roman" panose="02020603050405020304" pitchFamily="18" charset="0"/>
              </a:rPr>
              <a:t>,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Kiselev M. ‘Luxury beyond morals’: the rise and transformation of the concept in 18th century Russia. Journal of the History of Economic Thought (forthcoming). Preprint at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SocArXiv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osf.io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/preprints/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socarxiv</a:t>
            </a:r>
            <a:r>
              <a:rPr lang="ru-RU" sz="1600" dirty="0">
                <a:ea typeface="Times New Roman" panose="02020603050405020304" pitchFamily="18" charset="0"/>
              </a:rPr>
              <a:t>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когда и почему понятие роскоши вошло в русскую политическую мысль</a:t>
            </a:r>
            <a:r>
              <a:rPr lang="ru-RU" sz="1600" dirty="0">
                <a:effectLst/>
              </a:rPr>
              <a:t>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4147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Россия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0" y="1693253"/>
            <a:ext cx="2341099" cy="4351338"/>
          </a:xfrm>
        </p:spPr>
        <p:txBody>
          <a:bodyPr>
            <a:normAutofit/>
          </a:bodyPr>
          <a:lstStyle/>
          <a:p>
            <a:r>
              <a:rPr lang="ru-RU" sz="1800" i="0" u="none" strike="noStrike" dirty="0" err="1">
                <a:solidFill>
                  <a:srgbClr val="1A1A1A"/>
                </a:solidFill>
                <a:effectLst/>
              </a:rPr>
              <a:t>Бордэриу</a:t>
            </a:r>
            <a:r>
              <a:rPr lang="ru-RU" sz="1800" i="0" u="none" strike="noStrike" dirty="0">
                <a:solidFill>
                  <a:srgbClr val="1A1A1A"/>
                </a:solidFill>
                <a:effectLst/>
              </a:rPr>
              <a:t> К. Платье императрицы. Екатерина </a:t>
            </a:r>
            <a:r>
              <a:rPr lang="fr-FR" sz="1800" i="0" u="none" strike="noStrike" dirty="0">
                <a:solidFill>
                  <a:srgbClr val="1A1A1A"/>
                </a:solidFill>
                <a:effectLst/>
              </a:rPr>
              <a:t>II </a:t>
            </a:r>
            <a:r>
              <a:rPr lang="ru-RU" sz="1800" i="0" u="none" strike="noStrike" dirty="0">
                <a:solidFill>
                  <a:srgbClr val="1A1A1A"/>
                </a:solidFill>
                <a:effectLst/>
              </a:rPr>
              <a:t>и европейский костюм в Российской империи</a:t>
            </a:r>
            <a:r>
              <a:rPr lang="ru-RU" sz="1800" dirty="0">
                <a:solidFill>
                  <a:srgbClr val="1A1A1A"/>
                </a:solidFill>
              </a:rPr>
              <a:t> (2016): изучает моду последней в связи с понятиями вкуса, здоровья и красоты, исследует приемы рекламирования моды и ее критики </a:t>
            </a:r>
            <a:br>
              <a:rPr lang="fr-FR" sz="1800" dirty="0"/>
            </a:b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5" name="Рисунок 4" descr="Изображение выглядит как текст, книга, бумага, блокнот&#10;&#10;Автоматически созданное описание">
            <a:extLst>
              <a:ext uri="{FF2B5EF4-FFF2-40B4-BE49-F238E27FC236}">
                <a16:creationId xmlns:a16="http://schemas.microsoft.com/office/drawing/2014/main" id="{7EFBF7E6-54C4-A638-9A6E-BC7B4D39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51" y="1353515"/>
            <a:ext cx="8193259" cy="61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5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C4819-A6D9-1083-34A1-A45518E7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34" y="1420202"/>
            <a:ext cx="5548532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 descr="Изображение выглядит как Порода собаки, собака, домашнее животное, Собачий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ED5D7689-B14E-06F2-CF8D-2EB5717D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2389945"/>
            <a:ext cx="2374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FE9A6-2F6E-9849-A55A-7DABCCAE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и как нам это изучать?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C06797-8C31-A4DF-2F2A-118D8D0D7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/>
              <a:t>Традиционные показатели благосостояния: зарплата, цены, доходы, рента, собственность, бюджет, потребление, национальный доход, уровень неравенства</a:t>
            </a:r>
          </a:p>
          <a:p>
            <a:r>
              <a:rPr lang="ru-RU" sz="2400" dirty="0"/>
              <a:t>Потребление как один из ключевых показателей благосостояния</a:t>
            </a:r>
          </a:p>
          <a:p>
            <a:r>
              <a:rPr lang="ru-RU" sz="2400" dirty="0"/>
              <a:t>Потребление изучают примерно с середины </a:t>
            </a:r>
            <a:r>
              <a:rPr lang="en-US" sz="2400" dirty="0"/>
              <a:t>XX </a:t>
            </a:r>
            <a:r>
              <a:rPr lang="ru-RU" sz="2400" dirty="0"/>
              <a:t>в.</a:t>
            </a:r>
          </a:p>
          <a:p>
            <a:pPr marL="0" indent="0">
              <a:buNone/>
            </a:pPr>
            <a:r>
              <a:rPr lang="ru-RU" sz="2400" dirty="0"/>
              <a:t>	Социология: экономическая социология</a:t>
            </a:r>
          </a:p>
          <a:p>
            <a:pPr marL="0" indent="0">
              <a:buNone/>
            </a:pPr>
            <a:r>
              <a:rPr lang="ru-RU" sz="2400" dirty="0"/>
              <a:t>	История: новая культурная история, история идей, экономическая история</a:t>
            </a:r>
          </a:p>
          <a:p>
            <a:pPr marL="0" indent="0">
              <a:buNone/>
            </a:pPr>
            <a:r>
              <a:rPr lang="ru-RU" sz="2400" dirty="0"/>
              <a:t>	Экология: устойчивое развитие</a:t>
            </a:r>
          </a:p>
          <a:p>
            <a:pPr marL="0" indent="0">
              <a:buNone/>
            </a:pPr>
            <a:r>
              <a:rPr lang="ru-RU" sz="2400" dirty="0"/>
              <a:t>	Экономика: </a:t>
            </a:r>
            <a:r>
              <a:rPr lang="en-US" sz="2400" dirty="0"/>
              <a:t>cultural economy</a:t>
            </a:r>
            <a:r>
              <a:rPr lang="ru-RU" sz="2400" dirty="0"/>
              <a:t>, влияние потребления на экономическое состояние</a:t>
            </a:r>
          </a:p>
          <a:p>
            <a:r>
              <a:rPr lang="ru-RU" sz="2400" dirty="0" err="1"/>
              <a:t>Междисциплинарность</a:t>
            </a:r>
            <a:r>
              <a:rPr lang="ru-RU" sz="2400" dirty="0"/>
              <a:t> темы</a:t>
            </a:r>
          </a:p>
        </p:txBody>
      </p:sp>
    </p:spTree>
    <p:extLst>
      <p:ext uri="{BB962C8B-B14F-4D97-AF65-F5344CB8AC3E}">
        <p14:creationId xmlns:p14="http://schemas.microsoft.com/office/powerpoint/2010/main" val="424076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F9EC8-38B4-CB56-EB85-FFD828E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4085B-77F5-E3F3-C18D-43BEE257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504390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Антропоморфные данные</a:t>
            </a:r>
          </a:p>
          <a:p>
            <a:r>
              <a:rPr lang="ru-RU" dirty="0"/>
              <a:t>Археология</a:t>
            </a:r>
          </a:p>
          <a:p>
            <a:r>
              <a:rPr lang="ru-RU" dirty="0"/>
              <a:t>Архитектура</a:t>
            </a:r>
          </a:p>
          <a:p>
            <a:r>
              <a:rPr lang="ru-RU" dirty="0"/>
              <a:t>Бюджеты, приходо-расходные книги</a:t>
            </a:r>
          </a:p>
          <a:p>
            <a:r>
              <a:rPr lang="ru-RU" dirty="0"/>
              <a:t>Данные о кражах</a:t>
            </a:r>
          </a:p>
          <a:p>
            <a:r>
              <a:rPr lang="ru-RU" dirty="0"/>
              <a:t>Завещания</a:t>
            </a:r>
          </a:p>
          <a:p>
            <a:r>
              <a:rPr lang="ru-RU" dirty="0"/>
              <a:t>Законодательство</a:t>
            </a:r>
          </a:p>
          <a:p>
            <a:r>
              <a:rPr lang="ru-RU" dirty="0"/>
              <a:t>Источники личного происхождения</a:t>
            </a:r>
          </a:p>
          <a:p>
            <a:r>
              <a:rPr lang="ru-RU" dirty="0"/>
              <a:t>Описи имущества</a:t>
            </a:r>
          </a:p>
          <a:p>
            <a:r>
              <a:rPr lang="ru-RU" dirty="0"/>
              <a:t>Периодика</a:t>
            </a:r>
          </a:p>
          <a:p>
            <a:r>
              <a:rPr lang="ru-RU" dirty="0"/>
              <a:t>Реклама</a:t>
            </a:r>
          </a:p>
          <a:p>
            <a:r>
              <a:rPr lang="ru-RU" dirty="0"/>
              <a:t>Трактаты </a:t>
            </a:r>
          </a:p>
          <a:p>
            <a:r>
              <a:rPr lang="ru-RU" dirty="0"/>
              <a:t>Цены и зарплаты </a:t>
            </a:r>
          </a:p>
          <a:p>
            <a:r>
              <a:rPr lang="ru-RU" dirty="0"/>
              <a:t>Экспорт и импорт</a:t>
            </a:r>
          </a:p>
        </p:txBody>
      </p:sp>
    </p:spTree>
    <p:extLst>
      <p:ext uri="{BB962C8B-B14F-4D97-AF65-F5344CB8AC3E}">
        <p14:creationId xmlns:p14="http://schemas.microsoft.com/office/powerpoint/2010/main" val="42753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6759C-E892-3B6B-35E8-A4A20301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01205-025E-0B9D-BB2C-3D97BF257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200" dirty="0"/>
              <a:t>«</a:t>
            </a:r>
            <a:r>
              <a:rPr lang="ru-RU" sz="2200" dirty="0" err="1"/>
              <a:t>Микросоциологический</a:t>
            </a:r>
            <a:r>
              <a:rPr lang="ru-RU" sz="2200" dirty="0"/>
              <a:t> уровень  – потребление как процесс формирования идентичности»</a:t>
            </a:r>
          </a:p>
          <a:p>
            <a:r>
              <a:rPr lang="ru-RU" sz="2200" dirty="0"/>
              <a:t>«</a:t>
            </a:r>
            <a:r>
              <a:rPr lang="ru-RU" sz="2200" dirty="0" err="1"/>
              <a:t>Макросоциологический</a:t>
            </a:r>
            <a:r>
              <a:rPr lang="ru-RU" sz="2200" dirty="0"/>
              <a:t> уровень – потребление как определяющий принцип социальной организации»</a:t>
            </a:r>
          </a:p>
          <a:p>
            <a:pPr marL="0" indent="0">
              <a:buNone/>
            </a:pPr>
            <a:endParaRPr lang="ru-RU" sz="2200" dirty="0"/>
          </a:p>
          <a:p>
            <a:r>
              <a:rPr lang="ru-RU" sz="2200" dirty="0"/>
              <a:t>Три периода развития социологических исследований потребления:</a:t>
            </a:r>
          </a:p>
          <a:p>
            <a:pPr marL="0" indent="0">
              <a:buNone/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 классических социологических работ до 1980-х годов (исследование «массовой культуры»)</a:t>
            </a:r>
          </a:p>
          <a:p>
            <a:pPr marL="0" indent="0">
              <a:buNone/>
            </a:pP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1980-х годов до начала XXI века (внимание к творческому потенциалу «культуры потребления»)</a:t>
            </a:r>
          </a:p>
          <a:p>
            <a:pPr marL="0" indent="0">
              <a:buNone/>
            </a:pP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Современность (изучение экономических и культурных аспектов потребления)</a:t>
            </a:r>
            <a:r>
              <a:rPr lang="ru-RU" sz="2200" dirty="0">
                <a:effectLst/>
              </a:rPr>
              <a:t> </a:t>
            </a:r>
            <a:endParaRPr lang="ru-RU" sz="2200" dirty="0"/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07907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6759C-E892-3B6B-35E8-A4A20301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(</a:t>
            </a:r>
            <a:r>
              <a:rPr lang="en-US" dirty="0"/>
              <a:t>2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01205-025E-0B9D-BB2C-3D97BF25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ru-RU" dirty="0"/>
              <a:t>Классическая экономическая теория и </a:t>
            </a:r>
            <a:r>
              <a:rPr lang="en-US" dirty="0"/>
              <a:t>homo economicus</a:t>
            </a:r>
            <a:r>
              <a:rPr lang="ru-RU" dirty="0"/>
              <a:t> (человек, который </a:t>
            </a:r>
            <a:r>
              <a:rPr lang="ru-RU" sz="2800" dirty="0">
                <a:effectLst/>
                <a:ea typeface="Calibri" panose="020F0502020204030204" pitchFamily="34" charset="0"/>
              </a:rPr>
              <a:t>действует всегда действует «рационально», реагирует на стимулы, максимизирует полезность, совершает рациональный выбор)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/>
              <a:t>– не работает</a:t>
            </a:r>
          </a:p>
          <a:p>
            <a:r>
              <a:rPr lang="ru-RU" dirty="0"/>
              <a:t>Экономическая социология – изменчивость вкусов, влияние мотивов; демонстрационная и символическая функции потребления</a:t>
            </a:r>
            <a:endParaRPr lang="en-US" dirty="0"/>
          </a:p>
          <a:p>
            <a:r>
              <a:rPr lang="ru-RU" dirty="0"/>
              <a:t>Т. </a:t>
            </a:r>
            <a:r>
              <a:rPr lang="ru-RU" dirty="0" err="1"/>
              <a:t>Веблен</a:t>
            </a:r>
            <a:r>
              <a:rPr lang="ru-RU" dirty="0"/>
              <a:t> – теория демонстративного потребления: произведение больших трат с целью показать уровень своего богатства. Потребительский выбор не является в полной мере самостоятельным.</a:t>
            </a:r>
          </a:p>
        </p:txBody>
      </p:sp>
    </p:spTree>
    <p:extLst>
      <p:ext uri="{BB962C8B-B14F-4D97-AF65-F5344CB8AC3E}">
        <p14:creationId xmlns:p14="http://schemas.microsoft.com/office/powerpoint/2010/main" val="417439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6759C-E892-3B6B-35E8-A4A20301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(3)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01205-025E-0B9D-BB2C-3D97BF25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ru-RU" sz="2200" dirty="0"/>
              <a:t>«Эффекты» потребления: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эффект тележки с ленточками (присоединение к большинству)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эффект сноба</a:t>
            </a:r>
            <a:r>
              <a:rPr lang="ru-RU" sz="2200" dirty="0">
                <a:effectLst/>
              </a:rPr>
              <a:t> (</a:t>
            </a:r>
            <a:r>
              <a:rPr lang="ru-RU" sz="22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отказ от потребления, которое присуще большинству</a:t>
            </a:r>
            <a:r>
              <a:rPr lang="ru-RU" sz="22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200" dirty="0">
              <a:effectLst/>
            </a:endParaRPr>
          </a:p>
          <a:p>
            <a:pPr marL="0" indent="0">
              <a:buNone/>
            </a:pPr>
            <a:r>
              <a:rPr lang="ru-RU" sz="2200" dirty="0"/>
              <a:t>эффект </a:t>
            </a:r>
            <a:r>
              <a:rPr lang="ru-RU" sz="2200" dirty="0" err="1"/>
              <a:t>Веблена</a:t>
            </a:r>
            <a:r>
              <a:rPr lang="ru-RU" sz="2200" dirty="0"/>
              <a:t> (</a:t>
            </a:r>
            <a:r>
              <a:rPr lang="ru-RU" sz="22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цена товара показывает уровень его престижности</a:t>
            </a:r>
            <a:r>
              <a:rPr lang="ru-RU" sz="22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2200" dirty="0">
              <a:solidFill>
                <a:srgbClr val="222222"/>
              </a:solidFill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222222"/>
                </a:solidFill>
                <a:cs typeface="Times New Roman" panose="02020603050405020304" pitchFamily="18" charset="0"/>
              </a:rPr>
              <a:t>Расходование средств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«социально приемлемых формах»</a:t>
            </a:r>
            <a:r>
              <a:rPr lang="ru-RU" sz="2200" dirty="0">
                <a:effectLst/>
              </a:rPr>
              <a:t> </a:t>
            </a:r>
          </a:p>
          <a:p>
            <a:r>
              <a:rPr lang="ru-RU" sz="2200" dirty="0"/>
              <a:t>Предметы как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«средство общности (или разъединения)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200" dirty="0">
                <a:cs typeface="Times New Roman" panose="02020603050405020304" pitchFamily="18" charset="0"/>
              </a:rPr>
              <a:t>Потребление становится «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манипулированием знаками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95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DC204-2F16-5FA5-4D81-8270E855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Economy (Currarino)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3B5F9-F7EC-B782-CC2C-C8DE871D5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Экономическая история + культурная история</a:t>
            </a: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совокупность — системы, идеологии, общества — показана внутри этого объекта?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200" dirty="0">
                <a:cs typeface="Times New Roman" panose="02020603050405020304" pitchFamily="18" charset="0"/>
              </a:rPr>
              <a:t>Ключевые слова: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«система», «процесс», «непредвиденные обстоятельства» и «повседневность».</a:t>
            </a:r>
            <a:r>
              <a:rPr lang="ru-RU" sz="2200" dirty="0">
                <a:effectLst/>
              </a:rPr>
              <a:t> </a:t>
            </a:r>
            <a:endParaRPr lang="ru-RU" sz="2200" dirty="0">
              <a:effectLst/>
              <a:cs typeface="Times New Roman" panose="02020603050405020304" pitchFamily="18" charset="0"/>
            </a:endParaRP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экономика не воздействует на общество извне; экономика не существует в отрыве от общественных отношений</a:t>
            </a: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мыслить в разных регионах и исследовать связи между ними, не прибегая к дихотомиям</a:t>
            </a:r>
            <a:endParaRPr lang="ru-RU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акцент на экономике как на социальных отношениях </a:t>
            </a:r>
            <a:endParaRPr lang="ru-RU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6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мир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5" y="1477107"/>
            <a:ext cx="11873132" cy="5015767"/>
          </a:xfrm>
        </p:spPr>
        <p:txBody>
          <a:bodyPr>
            <a:noAutofit/>
          </a:bodyPr>
          <a:lstStyle/>
          <a:p>
            <a:pPr algn="just"/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Элиас Н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Придворное общество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по социологии короля и придворной аристократии, с введением: социология и история (1969/пер. 2002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общественное принуждение к престижному потреблению</a:t>
            </a:r>
            <a:r>
              <a:rPr lang="ru-RU" sz="1700" dirty="0">
                <a:effectLst/>
              </a:rPr>
              <a:t> в придворном обществе</a:t>
            </a:r>
            <a:endParaRPr lang="en-US" sz="1700" dirty="0">
              <a:effectLst/>
            </a:endParaRPr>
          </a:p>
          <a:p>
            <a:pPr algn="just"/>
            <a:r>
              <a:rPr lang="en-US" sz="1700" dirty="0">
                <a:effectLst/>
                <a:ea typeface="Times New Roman" panose="02020603050405020304" pitchFamily="18" charset="0"/>
              </a:rPr>
              <a:t>Johnson</a:t>
            </a:r>
            <a:r>
              <a:rPr lang="ru-RU" sz="1700" dirty="0">
                <a:ea typeface="Times New Roman" panose="02020603050405020304" pitchFamily="18" charset="0"/>
              </a:rPr>
              <a:t> </a:t>
            </a:r>
            <a:r>
              <a:rPr lang="en-US" sz="1700" dirty="0">
                <a:ea typeface="Times New Roman" panose="02020603050405020304" pitchFamily="18" charset="0"/>
              </a:rPr>
              <a:t>P.</a:t>
            </a:r>
            <a:r>
              <a:rPr lang="en-US" sz="1700" dirty="0">
                <a:effectLst/>
                <a:ea typeface="Times New Roman" panose="02020603050405020304" pitchFamily="18" charset="0"/>
              </a:rPr>
              <a:t> Conspicuous Consumption and Working-Class Culture in Late-Victorian and Edwardian Britain (1988)</a:t>
            </a:r>
            <a:r>
              <a:rPr lang="ru-RU" sz="1700" dirty="0">
                <a:ea typeface="Times New Roman" panose="02020603050405020304" pitchFamily="18" charset="0"/>
              </a:rPr>
              <a:t>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исслед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ует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действия рабочих и их семей в расходах и потреблении </a:t>
            </a:r>
          </a:p>
          <a:p>
            <a:pPr algn="just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Berry C. J. The idea of Luxury. A conceptual and historical investigation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 траты на товар и/или его редкость не являются критерием для отнесения его к категории роскошных</a:t>
            </a:r>
          </a:p>
          <a:p>
            <a:pPr algn="just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Hunt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Alan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Governance of the Consuming Passions. A History of Sumptuary Law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1996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изучение связей между потреблением и производством, влияния управления на повседневную жизнь </a:t>
            </a:r>
          </a:p>
          <a:p>
            <a:pPr algn="just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Roche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D. The History of Everyday things. The birth of consumption in France, 1600-1800. (2000) 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и потребление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повседневность</a:t>
            </a:r>
          </a:p>
          <a:p>
            <a:pPr algn="just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Davidoff L., Hall C. Family Fortunes: Men and Women of the English Middle Class 1780-1850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2002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семейное состояние среднего класса в Англии</a:t>
            </a:r>
            <a:r>
              <a:rPr lang="ru-RU" sz="1700" dirty="0">
                <a:effectLst/>
              </a:rPr>
              <a:t> </a:t>
            </a:r>
            <a:endParaRPr lang="ru-RU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700" dirty="0">
                <a:effectLst/>
                <a:ea typeface="Calibri" panose="020F0502020204030204" pitchFamily="34" charset="0"/>
              </a:rPr>
              <a:t>Berg M. Luxury and Pleasure in Eighteenth-Century Britain. </a:t>
            </a:r>
            <a:r>
              <a:rPr lang="ru-RU" sz="1700" dirty="0">
                <a:effectLst/>
                <a:ea typeface="Calibri" panose="020F0502020204030204" pitchFamily="34" charset="0"/>
              </a:rPr>
              <a:t>(</a:t>
            </a:r>
            <a:r>
              <a:rPr lang="en-US" sz="1700" dirty="0">
                <a:effectLst/>
                <a:ea typeface="Calibri" panose="020F0502020204030204" pitchFamily="34" charset="0"/>
              </a:rPr>
              <a:t>2005</a:t>
            </a:r>
            <a:r>
              <a:rPr lang="ru-RU" sz="1700" dirty="0">
                <a:effectLst/>
                <a:ea typeface="Calibri" panose="020F0502020204030204" pitchFamily="34" charset="0"/>
              </a:rPr>
              <a:t>):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изобретение, производство и усвоение новых потребительских товаров в Англии</a:t>
            </a:r>
            <a:r>
              <a:rPr lang="ru-RU" sz="1700" dirty="0">
                <a:effectLst/>
              </a:rPr>
              <a:t> </a:t>
            </a:r>
          </a:p>
          <a:p>
            <a:pPr algn="just"/>
            <a:r>
              <a:rPr lang="en-US" sz="17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Shovlin</a:t>
            </a:r>
            <a:r>
              <a:rPr lang="en-US" sz="17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J. The Political Economy of Virtue. </a:t>
            </a:r>
            <a:r>
              <a:rPr lang="en-US" sz="1700" kern="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Luxury, Patriotism, and the Origins of the French Revolution (2006)</a:t>
            </a:r>
            <a:r>
              <a:rPr lang="ru-RU" sz="1700" kern="0" spc="-20" dirty="0">
                <a:ea typeface="Times New Roman" panose="02020603050405020304" pitchFamily="18" charset="0"/>
                <a:cs typeface="Times New Roman" panose="02020603050405020304" pitchFamily="18" charset="0"/>
              </a:rPr>
              <a:t>: ВФР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выросла из дебатов о том, как создать коммерческое общество, способное способствовать как богатству, так и добродетели</a:t>
            </a:r>
          </a:p>
          <a:p>
            <a:pPr algn="just"/>
            <a:r>
              <a:rPr lang="en-US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Hodge C. Consumerism and the emergence of the middle class (2014</a:t>
            </a:r>
            <a:r>
              <a:rPr lang="en-US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Используя данные археологических раскопок 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письменные источники реконструирует жизнь вдовы среднего класса, ее вкусы и потребительские предпочтения</a:t>
            </a:r>
            <a:endParaRPr lang="en-US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700" dirty="0">
              <a:effectLst/>
            </a:endParaRPr>
          </a:p>
          <a:p>
            <a:endParaRPr lang="ru-RU" sz="1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166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445D-F85B-62E6-CA3F-6DD01CFD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Исследования: мир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DA230-6EE7-F8A7-CE8A-33B22CF6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51" y="1477108"/>
            <a:ext cx="11541369" cy="4121834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effectLst/>
                <a:ea typeface="Calibri" panose="020F0502020204030204" pitchFamily="34" charset="0"/>
              </a:rPr>
              <a:t>Scott, Alison V. Literature and the Idea of Luxury in Early Modern England </a:t>
            </a:r>
            <a:r>
              <a:rPr lang="ru-RU" sz="1800" dirty="0">
                <a:effectLst/>
                <a:ea typeface="Calibri" panose="020F0502020204030204" pitchFamily="34" charset="0"/>
              </a:rPr>
              <a:t>(</a:t>
            </a:r>
            <a:r>
              <a:rPr lang="en-US" sz="1800" dirty="0">
                <a:effectLst/>
                <a:ea typeface="Calibri" panose="020F0502020204030204" pitchFamily="34" charset="0"/>
              </a:rPr>
              <a:t>2015</a:t>
            </a:r>
            <a:r>
              <a:rPr lang="ru-RU" sz="1800" dirty="0">
                <a:ea typeface="Calibri" panose="020F0502020204030204" pitchFamily="34" charset="0"/>
              </a:rPr>
              <a:t>): в английской литературе того времени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роскошь обсуждалась одновременно «и как похоть и разврат, и как излишний аппетит к коммерческим товарам»</a:t>
            </a:r>
            <a:r>
              <a:rPr lang="ru-RU" sz="1800" dirty="0">
                <a:effectLst/>
              </a:rPr>
              <a:t> </a:t>
            </a:r>
            <a:endParaRPr lang="ru-RU" sz="18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Baghdiantz</a:t>
            </a:r>
            <a:r>
              <a:rPr lang="en-US" sz="18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McCabe I. A History of Global Consumption (2015)</a:t>
            </a:r>
            <a:r>
              <a:rPr lang="ru-RU" sz="18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исследует потребление от подъема коллекционеров в Европе эпохи Возрождения до зарождения потребления как политического инструмента в восемнадцатом веке</a:t>
            </a:r>
          </a:p>
          <a:p>
            <a:pPr algn="just"/>
            <a:r>
              <a:rPr lang="ru-RU" sz="1800" dirty="0" err="1">
                <a:effectLst/>
                <a:ea typeface="Calibri" panose="020F0502020204030204" pitchFamily="34" charset="0"/>
              </a:rPr>
              <a:t>Трентманн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ru-RU" sz="1800" dirty="0">
                <a:ea typeface="Calibri" panose="020F0502020204030204" pitchFamily="34" charset="0"/>
              </a:rPr>
              <a:t>Ф.</a:t>
            </a:r>
            <a:r>
              <a:rPr lang="ru-RU" sz="1800" dirty="0">
                <a:effectLst/>
                <a:ea typeface="Calibri" panose="020F0502020204030204" pitchFamily="34" charset="0"/>
              </a:rPr>
              <a:t> Эволюция потребления. Как спрос формирует предложение с XV века до наших дней (2016/пер. 2019):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рост массового потребления в мире в контексте истории, экономики, социологии и политики</a:t>
            </a:r>
            <a:r>
              <a:rPr lang="ru-RU" sz="1800" dirty="0">
                <a:effectLst/>
              </a:rPr>
              <a:t> 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Gerritsen A.,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Riello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G. The global lives of things (2016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: в сборнике р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ассматривается потребление и материальная культура с позиции глобальной истории, авторы смотрят на объекты как на вещи с «глобальной жизнью» </a:t>
            </a:r>
          </a:p>
          <a:p>
            <a:pPr algn="just"/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/>
          </a:p>
        </p:txBody>
      </p:sp>
      <p:pic>
        <p:nvPicPr>
          <p:cNvPr id="5" name="Рисунок 4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0FB3D57C-2856-F938-DEAA-BE5441CC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06" y="4156801"/>
            <a:ext cx="8045988" cy="27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49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1403</Words>
  <Application>Microsoft Macintosh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Теория и историография потребления</vt:lpstr>
      <vt:lpstr>Зачем и как нам это изучать?</vt:lpstr>
      <vt:lpstr>Источники</vt:lpstr>
      <vt:lpstr>Теория (1)</vt:lpstr>
      <vt:lpstr>Теория (2)</vt:lpstr>
      <vt:lpstr>Теория (3)</vt:lpstr>
      <vt:lpstr>Cultural Economy (Currarino)</vt:lpstr>
      <vt:lpstr>Исследования: мир (1)</vt:lpstr>
      <vt:lpstr>Исследования: мир (2)</vt:lpstr>
      <vt:lpstr>Исследования: мир (3)</vt:lpstr>
      <vt:lpstr>Исследования: мир (4)</vt:lpstr>
      <vt:lpstr>Исследования: мир (5)</vt:lpstr>
      <vt:lpstr>Потребительские корзины Р. Аллена (1)</vt:lpstr>
      <vt:lpstr>Потребительские корзины Р. Аллена (2)</vt:lpstr>
      <vt:lpstr>Исследования: Россия (1)</vt:lpstr>
      <vt:lpstr>Исследования: Россия (2)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Теория и историография потребления</dc:title>
  <dc:creator>Аксенова Мария Дмитриевна</dc:creator>
  <cp:lastModifiedBy>Аксенова Мария Дмитриевна</cp:lastModifiedBy>
  <cp:revision>12</cp:revision>
  <dcterms:created xsi:type="dcterms:W3CDTF">2023-07-06T08:56:52Z</dcterms:created>
  <dcterms:modified xsi:type="dcterms:W3CDTF">2023-07-09T12:44:48Z</dcterms:modified>
</cp:coreProperties>
</file>