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8" r:id="rId2"/>
    <p:sldId id="300" r:id="rId3"/>
    <p:sldId id="295" r:id="rId4"/>
    <p:sldId id="280" r:id="rId5"/>
    <p:sldId id="298" r:id="rId6"/>
    <p:sldId id="299" r:id="rId7"/>
    <p:sldId id="29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865"/>
    <p:restoredTop sz="94714"/>
  </p:normalViewPr>
  <p:slideViewPr>
    <p:cSldViewPr snapToGrid="0" snapToObjects="1">
      <p:cViewPr>
        <p:scale>
          <a:sx n="94" d="100"/>
          <a:sy n="94" d="100"/>
        </p:scale>
        <p:origin x="70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0;&#1088;&#1090;&#1091;&#1088;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0;&#1088;&#1090;&#1091;&#1088;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k</c:v>
          </c:tx>
          <c:spPr>
            <a:ln w="28575">
              <a:solidFill>
                <a:schemeClr val="bg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Лист1!$D$1:$D$25</c:f>
              <c:numCache>
                <c:formatCode>General</c:formatCode>
                <c:ptCount val="25"/>
                <c:pt idx="0">
                  <c:v>1707</c:v>
                </c:pt>
                <c:pt idx="1">
                  <c:v>1708</c:v>
                </c:pt>
                <c:pt idx="2">
                  <c:v>1709</c:v>
                </c:pt>
                <c:pt idx="3">
                  <c:v>1710</c:v>
                </c:pt>
                <c:pt idx="4">
                  <c:v>1711</c:v>
                </c:pt>
                <c:pt idx="5">
                  <c:v>1712</c:v>
                </c:pt>
                <c:pt idx="6">
                  <c:v>1713</c:v>
                </c:pt>
                <c:pt idx="7">
                  <c:v>1714</c:v>
                </c:pt>
                <c:pt idx="8">
                  <c:v>1715</c:v>
                </c:pt>
                <c:pt idx="9">
                  <c:v>1716</c:v>
                </c:pt>
                <c:pt idx="10">
                  <c:v>1717</c:v>
                </c:pt>
                <c:pt idx="11">
                  <c:v>1718</c:v>
                </c:pt>
                <c:pt idx="12">
                  <c:v>1719</c:v>
                </c:pt>
                <c:pt idx="13">
                  <c:v>1720</c:v>
                </c:pt>
                <c:pt idx="14">
                  <c:v>1721</c:v>
                </c:pt>
                <c:pt idx="15">
                  <c:v>1722</c:v>
                </c:pt>
                <c:pt idx="16">
                  <c:v>1723</c:v>
                </c:pt>
                <c:pt idx="17">
                  <c:v>1724</c:v>
                </c:pt>
                <c:pt idx="18">
                  <c:v>1725</c:v>
                </c:pt>
                <c:pt idx="19">
                  <c:v>1726</c:v>
                </c:pt>
                <c:pt idx="20">
                  <c:v>1727</c:v>
                </c:pt>
                <c:pt idx="21">
                  <c:v>1728</c:v>
                </c:pt>
                <c:pt idx="22">
                  <c:v>1729</c:v>
                </c:pt>
                <c:pt idx="23">
                  <c:v>1730</c:v>
                </c:pt>
                <c:pt idx="24">
                  <c:v>1731</c:v>
                </c:pt>
              </c:numCache>
            </c:numRef>
          </c:xVal>
          <c:yVal>
            <c:numRef>
              <c:f>Лист1!$C$1:$C$25</c:f>
              <c:numCache>
                <c:formatCode>General</c:formatCode>
                <c:ptCount val="25"/>
                <c:pt idx="0">
                  <c:v>3</c:v>
                </c:pt>
                <c:pt idx="4">
                  <c:v>4</c:v>
                </c:pt>
                <c:pt idx="9">
                  <c:v>2.5</c:v>
                </c:pt>
                <c:pt idx="14">
                  <c:v>2</c:v>
                </c:pt>
                <c:pt idx="18">
                  <c:v>2.66</c:v>
                </c:pt>
                <c:pt idx="19">
                  <c:v>4.92</c:v>
                </c:pt>
                <c:pt idx="22">
                  <c:v>4</c:v>
                </c:pt>
                <c:pt idx="23">
                  <c:v>4</c:v>
                </c:pt>
                <c:pt idx="24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F8-E54B-A55D-22EAEBCAD0AF}"/>
            </c:ext>
          </c:extLst>
        </c:ser>
        <c:ser>
          <c:idx val="1"/>
          <c:order val="1"/>
          <c:tx>
            <c:v>ll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Лист1!$D$1:$D$25</c:f>
              <c:numCache>
                <c:formatCode>General</c:formatCode>
                <c:ptCount val="25"/>
                <c:pt idx="0">
                  <c:v>1707</c:v>
                </c:pt>
                <c:pt idx="1">
                  <c:v>1708</c:v>
                </c:pt>
                <c:pt idx="2">
                  <c:v>1709</c:v>
                </c:pt>
                <c:pt idx="3">
                  <c:v>1710</c:v>
                </c:pt>
                <c:pt idx="4">
                  <c:v>1711</c:v>
                </c:pt>
                <c:pt idx="5">
                  <c:v>1712</c:v>
                </c:pt>
                <c:pt idx="6">
                  <c:v>1713</c:v>
                </c:pt>
                <c:pt idx="7">
                  <c:v>1714</c:v>
                </c:pt>
                <c:pt idx="8">
                  <c:v>1715</c:v>
                </c:pt>
                <c:pt idx="9">
                  <c:v>1716</c:v>
                </c:pt>
                <c:pt idx="10">
                  <c:v>1717</c:v>
                </c:pt>
                <c:pt idx="11">
                  <c:v>1718</c:v>
                </c:pt>
                <c:pt idx="12">
                  <c:v>1719</c:v>
                </c:pt>
                <c:pt idx="13">
                  <c:v>1720</c:v>
                </c:pt>
                <c:pt idx="14">
                  <c:v>1721</c:v>
                </c:pt>
                <c:pt idx="15">
                  <c:v>1722</c:v>
                </c:pt>
                <c:pt idx="16">
                  <c:v>1723</c:v>
                </c:pt>
                <c:pt idx="17">
                  <c:v>1724</c:v>
                </c:pt>
                <c:pt idx="18">
                  <c:v>1725</c:v>
                </c:pt>
                <c:pt idx="19">
                  <c:v>1726</c:v>
                </c:pt>
                <c:pt idx="20">
                  <c:v>1727</c:v>
                </c:pt>
                <c:pt idx="21">
                  <c:v>1728</c:v>
                </c:pt>
                <c:pt idx="22">
                  <c:v>1729</c:v>
                </c:pt>
                <c:pt idx="23">
                  <c:v>1730</c:v>
                </c:pt>
                <c:pt idx="24">
                  <c:v>1731</c:v>
                </c:pt>
              </c:numCache>
            </c:numRef>
          </c:xVal>
          <c:yVal>
            <c:numRef>
              <c:f>Лист1!$B$1:$B$25</c:f>
              <c:numCache>
                <c:formatCode>General</c:formatCode>
                <c:ptCount val="25"/>
                <c:pt idx="23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F8-E54B-A55D-22EAEBCAD0AF}"/>
            </c:ext>
          </c:extLst>
        </c:ser>
        <c:ser>
          <c:idx val="2"/>
          <c:order val="2"/>
          <c:tx>
            <c:v>kkk</c:v>
          </c:tx>
          <c:spPr>
            <a:ln w="28575">
              <a:solidFill>
                <a:schemeClr val="bg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Лист1!$D$1:$D$25</c:f>
              <c:numCache>
                <c:formatCode>General</c:formatCode>
                <c:ptCount val="25"/>
                <c:pt idx="0">
                  <c:v>1707</c:v>
                </c:pt>
                <c:pt idx="1">
                  <c:v>1708</c:v>
                </c:pt>
                <c:pt idx="2">
                  <c:v>1709</c:v>
                </c:pt>
                <c:pt idx="3">
                  <c:v>1710</c:v>
                </c:pt>
                <c:pt idx="4">
                  <c:v>1711</c:v>
                </c:pt>
                <c:pt idx="5">
                  <c:v>1712</c:v>
                </c:pt>
                <c:pt idx="6">
                  <c:v>1713</c:v>
                </c:pt>
                <c:pt idx="7">
                  <c:v>1714</c:v>
                </c:pt>
                <c:pt idx="8">
                  <c:v>1715</c:v>
                </c:pt>
                <c:pt idx="9">
                  <c:v>1716</c:v>
                </c:pt>
                <c:pt idx="10">
                  <c:v>1717</c:v>
                </c:pt>
                <c:pt idx="11">
                  <c:v>1718</c:v>
                </c:pt>
                <c:pt idx="12">
                  <c:v>1719</c:v>
                </c:pt>
                <c:pt idx="13">
                  <c:v>1720</c:v>
                </c:pt>
                <c:pt idx="14">
                  <c:v>1721</c:v>
                </c:pt>
                <c:pt idx="15">
                  <c:v>1722</c:v>
                </c:pt>
                <c:pt idx="16">
                  <c:v>1723</c:v>
                </c:pt>
                <c:pt idx="17">
                  <c:v>1724</c:v>
                </c:pt>
                <c:pt idx="18">
                  <c:v>1725</c:v>
                </c:pt>
                <c:pt idx="19">
                  <c:v>1726</c:v>
                </c:pt>
                <c:pt idx="20">
                  <c:v>1727</c:v>
                </c:pt>
                <c:pt idx="21">
                  <c:v>1728</c:v>
                </c:pt>
                <c:pt idx="22">
                  <c:v>1729</c:v>
                </c:pt>
                <c:pt idx="23">
                  <c:v>1730</c:v>
                </c:pt>
                <c:pt idx="24">
                  <c:v>1731</c:v>
                </c:pt>
              </c:numCache>
            </c:numRef>
          </c:xVal>
          <c:yVal>
            <c:numRef>
              <c:f>Лист1!$A$1:$A$25</c:f>
              <c:numCache>
                <c:formatCode>General</c:formatCode>
                <c:ptCount val="25"/>
                <c:pt idx="23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8F8-E54B-A55D-22EAEBCAD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81824"/>
        <c:axId val="146782400"/>
      </c:scatterChart>
      <c:valAx>
        <c:axId val="14678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782400"/>
        <c:crosses val="autoZero"/>
        <c:crossBetween val="midCat"/>
      </c:valAx>
      <c:valAx>
        <c:axId val="14678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7818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лл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Лист1!$D$1:$D$25</c:f>
              <c:numCache>
                <c:formatCode>General</c:formatCode>
                <c:ptCount val="25"/>
                <c:pt idx="0">
                  <c:v>1707</c:v>
                </c:pt>
                <c:pt idx="1">
                  <c:v>1708</c:v>
                </c:pt>
                <c:pt idx="2">
                  <c:v>1709</c:v>
                </c:pt>
                <c:pt idx="3">
                  <c:v>1710</c:v>
                </c:pt>
                <c:pt idx="4">
                  <c:v>1711</c:v>
                </c:pt>
                <c:pt idx="5">
                  <c:v>1712</c:v>
                </c:pt>
                <c:pt idx="6">
                  <c:v>1713</c:v>
                </c:pt>
                <c:pt idx="7">
                  <c:v>1714</c:v>
                </c:pt>
                <c:pt idx="8">
                  <c:v>1715</c:v>
                </c:pt>
                <c:pt idx="9">
                  <c:v>1716</c:v>
                </c:pt>
                <c:pt idx="10">
                  <c:v>1717</c:v>
                </c:pt>
                <c:pt idx="11">
                  <c:v>1718</c:v>
                </c:pt>
                <c:pt idx="12">
                  <c:v>1719</c:v>
                </c:pt>
                <c:pt idx="13">
                  <c:v>1720</c:v>
                </c:pt>
                <c:pt idx="14">
                  <c:v>1721</c:v>
                </c:pt>
                <c:pt idx="15">
                  <c:v>1722</c:v>
                </c:pt>
                <c:pt idx="16">
                  <c:v>1723</c:v>
                </c:pt>
                <c:pt idx="17">
                  <c:v>1724</c:v>
                </c:pt>
                <c:pt idx="18">
                  <c:v>1725</c:v>
                </c:pt>
                <c:pt idx="19">
                  <c:v>1726</c:v>
                </c:pt>
                <c:pt idx="20">
                  <c:v>1727</c:v>
                </c:pt>
                <c:pt idx="21">
                  <c:v>1728</c:v>
                </c:pt>
                <c:pt idx="22">
                  <c:v>1729</c:v>
                </c:pt>
                <c:pt idx="23">
                  <c:v>1730</c:v>
                </c:pt>
                <c:pt idx="24">
                  <c:v>1731</c:v>
                </c:pt>
              </c:numCache>
            </c:numRef>
          </c:xVal>
          <c:yVal>
            <c:numRef>
              <c:f>Лист1!$E$1:$E$25</c:f>
              <c:numCache>
                <c:formatCode>General</c:formatCode>
                <c:ptCount val="25"/>
                <c:pt idx="0">
                  <c:v>0.74160000000000004</c:v>
                </c:pt>
                <c:pt idx="4">
                  <c:v>0.8236</c:v>
                </c:pt>
                <c:pt idx="9">
                  <c:v>0.51475000000000004</c:v>
                </c:pt>
                <c:pt idx="14">
                  <c:v>0.4118</c:v>
                </c:pt>
                <c:pt idx="18">
                  <c:v>0.54769400000000001</c:v>
                </c:pt>
                <c:pt idx="19">
                  <c:v>1.013028</c:v>
                </c:pt>
                <c:pt idx="22">
                  <c:v>0.8236</c:v>
                </c:pt>
                <c:pt idx="23">
                  <c:v>0.8236</c:v>
                </c:pt>
                <c:pt idx="24">
                  <c:v>1.2444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C4-4E42-BB10-8EEA4BA62E29}"/>
            </c:ext>
          </c:extLst>
        </c:ser>
        <c:ser>
          <c:idx val="1"/>
          <c:order val="1"/>
          <c:tx>
            <c:v>л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Лист1!$D$1:$D$25</c:f>
              <c:numCache>
                <c:formatCode>General</c:formatCode>
                <c:ptCount val="25"/>
                <c:pt idx="0">
                  <c:v>1707</c:v>
                </c:pt>
                <c:pt idx="1">
                  <c:v>1708</c:v>
                </c:pt>
                <c:pt idx="2">
                  <c:v>1709</c:v>
                </c:pt>
                <c:pt idx="3">
                  <c:v>1710</c:v>
                </c:pt>
                <c:pt idx="4">
                  <c:v>1711</c:v>
                </c:pt>
                <c:pt idx="5">
                  <c:v>1712</c:v>
                </c:pt>
                <c:pt idx="6">
                  <c:v>1713</c:v>
                </c:pt>
                <c:pt idx="7">
                  <c:v>1714</c:v>
                </c:pt>
                <c:pt idx="8">
                  <c:v>1715</c:v>
                </c:pt>
                <c:pt idx="9">
                  <c:v>1716</c:v>
                </c:pt>
                <c:pt idx="10">
                  <c:v>1717</c:v>
                </c:pt>
                <c:pt idx="11">
                  <c:v>1718</c:v>
                </c:pt>
                <c:pt idx="12">
                  <c:v>1719</c:v>
                </c:pt>
                <c:pt idx="13">
                  <c:v>1720</c:v>
                </c:pt>
                <c:pt idx="14">
                  <c:v>1721</c:v>
                </c:pt>
                <c:pt idx="15">
                  <c:v>1722</c:v>
                </c:pt>
                <c:pt idx="16">
                  <c:v>1723</c:v>
                </c:pt>
                <c:pt idx="17">
                  <c:v>1724</c:v>
                </c:pt>
                <c:pt idx="18">
                  <c:v>1725</c:v>
                </c:pt>
                <c:pt idx="19">
                  <c:v>1726</c:v>
                </c:pt>
                <c:pt idx="20">
                  <c:v>1727</c:v>
                </c:pt>
                <c:pt idx="21">
                  <c:v>1728</c:v>
                </c:pt>
                <c:pt idx="22">
                  <c:v>1729</c:v>
                </c:pt>
                <c:pt idx="23">
                  <c:v>1730</c:v>
                </c:pt>
                <c:pt idx="24">
                  <c:v>1731</c:v>
                </c:pt>
              </c:numCache>
            </c:numRef>
          </c:xVal>
          <c:yVal>
            <c:numRef>
              <c:f>Лист1!$F$1:$F$25</c:f>
              <c:numCache>
                <c:formatCode>General</c:formatCode>
                <c:ptCount val="25"/>
                <c:pt idx="23">
                  <c:v>1.2354000000000001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C4-4E42-BB10-8EEA4BA62E29}"/>
            </c:ext>
          </c:extLst>
        </c:ser>
        <c:ser>
          <c:idx val="2"/>
          <c:order val="2"/>
          <c:tx>
            <c:v>ooo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Лист1!$D$1:$D$25</c:f>
              <c:numCache>
                <c:formatCode>General</c:formatCode>
                <c:ptCount val="25"/>
                <c:pt idx="0">
                  <c:v>1707</c:v>
                </c:pt>
                <c:pt idx="1">
                  <c:v>1708</c:v>
                </c:pt>
                <c:pt idx="2">
                  <c:v>1709</c:v>
                </c:pt>
                <c:pt idx="3">
                  <c:v>1710</c:v>
                </c:pt>
                <c:pt idx="4">
                  <c:v>1711</c:v>
                </c:pt>
                <c:pt idx="5">
                  <c:v>1712</c:v>
                </c:pt>
                <c:pt idx="6">
                  <c:v>1713</c:v>
                </c:pt>
                <c:pt idx="7">
                  <c:v>1714</c:v>
                </c:pt>
                <c:pt idx="8">
                  <c:v>1715</c:v>
                </c:pt>
                <c:pt idx="9">
                  <c:v>1716</c:v>
                </c:pt>
                <c:pt idx="10">
                  <c:v>1717</c:v>
                </c:pt>
                <c:pt idx="11">
                  <c:v>1718</c:v>
                </c:pt>
                <c:pt idx="12">
                  <c:v>1719</c:v>
                </c:pt>
                <c:pt idx="13">
                  <c:v>1720</c:v>
                </c:pt>
                <c:pt idx="14">
                  <c:v>1721</c:v>
                </c:pt>
                <c:pt idx="15">
                  <c:v>1722</c:v>
                </c:pt>
                <c:pt idx="16">
                  <c:v>1723</c:v>
                </c:pt>
                <c:pt idx="17">
                  <c:v>1724</c:v>
                </c:pt>
                <c:pt idx="18">
                  <c:v>1725</c:v>
                </c:pt>
                <c:pt idx="19">
                  <c:v>1726</c:v>
                </c:pt>
                <c:pt idx="20">
                  <c:v>1727</c:v>
                </c:pt>
                <c:pt idx="21">
                  <c:v>1728</c:v>
                </c:pt>
                <c:pt idx="22">
                  <c:v>1729</c:v>
                </c:pt>
                <c:pt idx="23">
                  <c:v>1730</c:v>
                </c:pt>
                <c:pt idx="24">
                  <c:v>1731</c:v>
                </c:pt>
              </c:numCache>
            </c:numRef>
          </c:xVal>
          <c:yVal>
            <c:numRef>
              <c:f>Лист1!$G$1:$G$25</c:f>
              <c:numCache>
                <c:formatCode>General</c:formatCode>
                <c:ptCount val="25"/>
                <c:pt idx="23">
                  <c:v>1.4413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0C4-4E42-BB10-8EEA4BA62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103872"/>
        <c:axId val="161104448"/>
      </c:scatterChart>
      <c:valAx>
        <c:axId val="16110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104448"/>
        <c:crosses val="autoZero"/>
        <c:crossBetween val="midCat"/>
      </c:valAx>
      <c:valAx>
        <c:axId val="161104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1038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B8DEA-7E97-F84F-B109-8E63D613047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88C74-C10C-CE4C-A251-A16D5B71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7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0474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4145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Google Shape;41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600" cy="22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9324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24837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;p13">
            <a:extLst>
              <a:ext uri="{FF2B5EF4-FFF2-40B4-BE49-F238E27FC236}">
                <a16:creationId xmlns:a16="http://schemas.microsoft.com/office/drawing/2014/main" id="{CD44E552-2FB8-4043-832D-65798F0F1D5F}"/>
              </a:ext>
            </a:extLst>
          </p:cNvPr>
          <p:cNvSpPr txBox="1">
            <a:spLocks/>
          </p:cNvSpPr>
          <p:nvPr/>
        </p:nvSpPr>
        <p:spPr>
          <a:xfrm>
            <a:off x="908063" y="1470196"/>
            <a:ext cx="10402000" cy="3259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3800" kern="0" dirty="0"/>
              <a:t>РЫНОК ШЕЛКА В МОСКВЕ В ПЕРВОЙ ТРЕТИ </a:t>
            </a:r>
            <a:endParaRPr lang="en-US" sz="3800" kern="0" dirty="0"/>
          </a:p>
          <a:p>
            <a:pPr algn="ctr">
              <a:lnSpc>
                <a:spcPct val="150000"/>
              </a:lnSpc>
            </a:pPr>
            <a:r>
              <a:rPr lang="en-US" sz="3800" kern="0" dirty="0"/>
              <a:t>XVIII </a:t>
            </a:r>
            <a:r>
              <a:rPr lang="ru-RU" sz="3800" kern="0" dirty="0"/>
              <a:t>ВЕКА </a:t>
            </a:r>
          </a:p>
          <a:p>
            <a:pPr algn="ctr">
              <a:lnSpc>
                <a:spcPct val="150000"/>
              </a:lnSpc>
            </a:pPr>
            <a:endParaRPr lang="ru-RU" sz="4000" kern="0" dirty="0"/>
          </a:p>
        </p:txBody>
      </p:sp>
      <p:sp>
        <p:nvSpPr>
          <p:cNvPr id="3" name="Google Shape;59;p13">
            <a:extLst>
              <a:ext uri="{FF2B5EF4-FFF2-40B4-BE49-F238E27FC236}">
                <a16:creationId xmlns:a16="http://schemas.microsoft.com/office/drawing/2014/main" id="{0D80C329-5FA8-B840-BDC0-AFB7AF2B8668}"/>
              </a:ext>
            </a:extLst>
          </p:cNvPr>
          <p:cNvSpPr txBox="1">
            <a:spLocks/>
          </p:cNvSpPr>
          <p:nvPr/>
        </p:nvSpPr>
        <p:spPr>
          <a:xfrm>
            <a:off x="4632960" y="4888131"/>
            <a:ext cx="6664040" cy="99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3800" kern="0" dirty="0"/>
              <a:t>Соколова П.А. </a:t>
            </a:r>
            <a:endParaRPr lang="ru-RU" sz="4000" kern="0" dirty="0"/>
          </a:p>
        </p:txBody>
      </p:sp>
    </p:spTree>
    <p:extLst>
      <p:ext uri="{BB962C8B-B14F-4D97-AF65-F5344CB8AC3E}">
        <p14:creationId xmlns:p14="http://schemas.microsoft.com/office/powerpoint/2010/main" val="50070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FF95AE-13C5-8449-B15A-B8828B09C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570" y="285749"/>
            <a:ext cx="4191001" cy="31432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245C7B-2E1D-9541-9836-81053D8ED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371" y="3570647"/>
            <a:ext cx="4191000" cy="3092450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76E5CB7-38B0-2544-8334-F2C7BE4390DE}"/>
              </a:ext>
            </a:extLst>
          </p:cNvPr>
          <p:cNvSpPr txBox="1">
            <a:spLocks/>
          </p:cNvSpPr>
          <p:nvPr/>
        </p:nvSpPr>
        <p:spPr>
          <a:xfrm>
            <a:off x="373629" y="285749"/>
            <a:ext cx="4580969" cy="543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400"/>
              <a:buFont typeface="Average"/>
              <a:buChar char="■"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lnSpc>
                <a:spcPct val="150000"/>
              </a:lnSpc>
              <a:buNone/>
            </a:pPr>
            <a:r>
              <a:rPr lang="ru-RU" sz="3000" dirty="0"/>
              <a:t>Рассмотрение положения рынка шелка в рамках экономической политики Петра </a:t>
            </a:r>
            <a:r>
              <a:rPr lang="en-US" sz="3000" dirty="0"/>
              <a:t>I </a:t>
            </a:r>
            <a:r>
              <a:rPr lang="ru-RU" sz="3000" dirty="0"/>
              <a:t>до 1720-х гг.  и дальнейшее рассмотрение краткосрочных и прямых последствий Персидского похода. </a:t>
            </a:r>
            <a:endParaRPr lang="ru-RU" sz="3000" kern="0" dirty="0"/>
          </a:p>
        </p:txBody>
      </p:sp>
    </p:spTree>
    <p:extLst>
      <p:ext uri="{BB962C8B-B14F-4D97-AF65-F5344CB8AC3E}">
        <p14:creationId xmlns:p14="http://schemas.microsoft.com/office/powerpoint/2010/main" val="257565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AD44F-8A8A-C048-AF96-DD0282C9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740800"/>
            <a:ext cx="10602920" cy="1007600"/>
          </a:xfrm>
        </p:spPr>
        <p:txBody>
          <a:bodyPr/>
          <a:lstStyle/>
          <a:p>
            <a:r>
              <a:rPr lang="ru-RU" sz="5000" dirty="0"/>
              <a:t>Историография вопроса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D21357-80A7-D84A-84AD-55FF1BBF8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852800"/>
            <a:ext cx="10922960" cy="4239200"/>
          </a:xfrm>
        </p:spPr>
        <p:txBody>
          <a:bodyPr/>
          <a:lstStyle/>
          <a:p>
            <a:pPr marL="203195" indent="0">
              <a:buNone/>
            </a:pPr>
            <a:r>
              <a:rPr lang="ru-RU" sz="1900" dirty="0"/>
              <a:t>Миронов Б.Н. Хлебные цены в России за два столетия (</a:t>
            </a:r>
            <a:r>
              <a:rPr lang="en-US" sz="1900" dirty="0"/>
              <a:t>XVIII</a:t>
            </a:r>
            <a:r>
              <a:rPr lang="ru-RU" sz="1900" dirty="0"/>
              <a:t>-</a:t>
            </a:r>
            <a:r>
              <a:rPr lang="en-US" sz="1900" dirty="0"/>
              <a:t>XIX </a:t>
            </a:r>
            <a:r>
              <a:rPr lang="ru-RU" sz="1900" dirty="0"/>
              <a:t>вв.). Л., 1985. 304 </a:t>
            </a:r>
            <a:r>
              <a:rPr lang="en-US" sz="1900" dirty="0"/>
              <a:t>c</a:t>
            </a:r>
            <a:r>
              <a:rPr lang="ru-RU" sz="1900" dirty="0"/>
              <a:t>.</a:t>
            </a:r>
          </a:p>
          <a:p>
            <a:pPr marL="203195" indent="0">
              <a:buNone/>
            </a:pPr>
            <a:r>
              <a:rPr lang="ru-RU" sz="1900" dirty="0" err="1"/>
              <a:t>Конотопов</a:t>
            </a:r>
            <a:r>
              <a:rPr lang="ru-RU" sz="1900" dirty="0"/>
              <a:t> М.В., </a:t>
            </a:r>
            <a:r>
              <a:rPr lang="ru-RU" sz="1900" dirty="0" err="1"/>
              <a:t>Сметанин</a:t>
            </a:r>
            <a:r>
              <a:rPr lang="ru-RU" sz="1900" dirty="0"/>
              <a:t> С.И. Развитие экономики России в XVIII-XX веках. Т. 3. История отечественной текстильной промышленности: монография. СПб., 2018. 456 с.</a:t>
            </a:r>
          </a:p>
          <a:p>
            <a:pPr marL="203195" indent="0">
              <a:buNone/>
            </a:pPr>
            <a:r>
              <a:rPr lang="ru-RU" sz="1900" dirty="0" err="1"/>
              <a:t>Фальковский</a:t>
            </a:r>
            <a:r>
              <a:rPr lang="ru-RU" sz="1900" dirty="0"/>
              <a:t> Н.И. Москва в истории техники. М., 1950. 532 </a:t>
            </a:r>
            <a:r>
              <a:rPr lang="ru-RU" sz="1900" dirty="0" err="1"/>
              <a:t>c</a:t>
            </a:r>
            <a:r>
              <a:rPr lang="ru-RU" sz="1900" dirty="0"/>
              <a:t>.</a:t>
            </a:r>
          </a:p>
          <a:p>
            <a:pPr marL="203195" indent="0">
              <a:buNone/>
            </a:pPr>
            <a:endParaRPr lang="ru-RU" sz="1900" dirty="0"/>
          </a:p>
          <a:p>
            <a:pPr marL="203195" indent="0">
              <a:buNone/>
            </a:pPr>
            <a:r>
              <a:rPr lang="ru-RU" sz="1900" dirty="0" err="1"/>
              <a:t>Курукин</a:t>
            </a:r>
            <a:r>
              <a:rPr lang="ru-RU" sz="1900" dirty="0"/>
              <a:t> И.В. Персидский поход Петра Великого. Низовой корпус на берегах Каспия (1722- 1735), М., 2010. 375 с.</a:t>
            </a:r>
          </a:p>
          <a:p>
            <a:pPr marL="203195" indent="0">
              <a:buNone/>
            </a:pPr>
            <a:r>
              <a:rPr lang="ru-RU" sz="1900" dirty="0" err="1"/>
              <a:t>Баггер</a:t>
            </a:r>
            <a:r>
              <a:rPr lang="ru-RU" sz="1900" dirty="0"/>
              <a:t> Х. Реформы Петра Великого. М., 1985. 200 с.</a:t>
            </a:r>
          </a:p>
          <a:p>
            <a:pPr marL="203195" indent="0">
              <a:buNone/>
            </a:pPr>
            <a:r>
              <a:rPr lang="en-US" sz="1900" dirty="0" err="1"/>
              <a:t>Matthee</a:t>
            </a:r>
            <a:r>
              <a:rPr lang="en-US" sz="1900" dirty="0"/>
              <a:t> Rudolph P. The politics of trade in Safavid Iran: silk for silver, 1600- 1730. Cambridge</a:t>
            </a:r>
            <a:r>
              <a:rPr lang="ru-RU" sz="1900" dirty="0"/>
              <a:t>, </a:t>
            </a:r>
            <a:r>
              <a:rPr lang="en-US" sz="1900" dirty="0"/>
              <a:t>New York</a:t>
            </a:r>
            <a:r>
              <a:rPr lang="ru-RU" sz="1900" dirty="0"/>
              <a:t>, </a:t>
            </a:r>
            <a:r>
              <a:rPr lang="en-US" sz="1900" dirty="0"/>
              <a:t>Melbourne</a:t>
            </a:r>
            <a:r>
              <a:rPr lang="ru-RU" sz="1900" dirty="0"/>
              <a:t>., 1990. 290 </a:t>
            </a:r>
            <a:r>
              <a:rPr lang="en-US" sz="1900" dirty="0"/>
              <a:t>p</a:t>
            </a:r>
            <a:r>
              <a:rPr lang="ru-RU" sz="1900" dirty="0"/>
              <a:t>.</a:t>
            </a:r>
          </a:p>
          <a:p>
            <a:pPr marL="203195" indent="0">
              <a:buNone/>
            </a:pPr>
            <a:endParaRPr lang="ru-RU" sz="1800" dirty="0"/>
          </a:p>
          <a:p>
            <a:pPr marL="203195" indent="0">
              <a:buNone/>
            </a:pPr>
            <a:r>
              <a:rPr lang="ru-RU" sz="1800" dirty="0"/>
              <a:t> </a:t>
            </a:r>
          </a:p>
          <a:p>
            <a:pPr marL="203195" indent="0">
              <a:buNone/>
            </a:pPr>
            <a:endParaRPr lang="ru-RU" sz="1800" dirty="0"/>
          </a:p>
          <a:p>
            <a:pPr marL="203195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7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00DB6-E2CC-A242-9F71-7030F65C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00" y="260398"/>
            <a:ext cx="5116000" cy="1010001"/>
          </a:xfrm>
        </p:spPr>
        <p:txBody>
          <a:bodyPr/>
          <a:lstStyle/>
          <a:p>
            <a:r>
              <a:rPr lang="ru-RU" sz="5000" dirty="0"/>
              <a:t>Корпус источников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9313C9-E3A8-324F-A60F-3258CD9CD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99" y="1857375"/>
            <a:ext cx="5252001" cy="4201713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/>
              <a:t>Опубликованные. "Еду я для </a:t>
            </a:r>
            <a:r>
              <a:rPr lang="ru-RU" sz="1800" dirty="0" err="1"/>
              <a:t>торговаго</a:t>
            </a:r>
            <a:r>
              <a:rPr lang="ru-RU" sz="1800" dirty="0"/>
              <a:t> своего промыслу". Китайские товары в России </a:t>
            </a:r>
            <a:r>
              <a:rPr lang="en-US" sz="1800" dirty="0"/>
              <a:t>XVIII </a:t>
            </a:r>
            <a:r>
              <a:rPr lang="ru-RU" sz="1800" dirty="0"/>
              <a:t>в. // Исторический архив, № 4. 2006.  - по РГАДА. Ф. 340. 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/>
              <a:t>Архивные. Приходо-расходные книги, тетради для записи денежных расходов, книги учета жалованных вкладов и их расхода Московского Донского монастыря и приписных к нему. </a:t>
            </a:r>
          </a:p>
          <a:p>
            <a:pPr marL="114300" indent="0" algn="l">
              <a:lnSpc>
                <a:spcPct val="150000"/>
              </a:lnSpc>
            </a:pPr>
            <a:r>
              <a:rPr lang="ru-RU" sz="1200" dirty="0"/>
              <a:t>(ЦГА Москвы. Ф.421. Оп.1. Д. 205. Л. 42 об., Л.51 об.; Д. 295. Л.3; Д. 456. Л. 47; Д. 1087. Л. 58; Д. 1226. Л.53; Д. 1359. Л.32 об.; Д. 1411. Л. 33 об., Л. 34, Л. 35, Л.39 об., Л.44, Л.52; Д. 1456. Л. 72; Д. 1461. Л.26.)</a:t>
            </a:r>
          </a:p>
          <a:p>
            <a:pPr marL="114300" indent="0" algn="l"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305F5A-5D3A-C747-BE71-0817919C5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275" y="644525"/>
            <a:ext cx="3595743" cy="2425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E457C9-3E86-4F4F-87BB-E35BABF5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448" y="4121475"/>
            <a:ext cx="2879193" cy="21599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AB81C7-EE06-8F4C-9058-811868678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826" y="3429000"/>
            <a:ext cx="1998898" cy="30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7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C4061-7FB1-BB40-8A3E-8F43C054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ru-RU" b="1" dirty="0"/>
              <a:t>Цены на шелк в Москве (в сер. коп. за золотник). Потребительские практики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89158A-53C8-1847-B741-BD1CD4307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828680"/>
            <a:ext cx="5262186" cy="3779759"/>
          </a:xfrm>
        </p:spPr>
        <p:txBody>
          <a:bodyPr/>
          <a:lstStyle/>
          <a:p>
            <a:r>
              <a:rPr lang="ru-RU" dirty="0"/>
              <a:t>Вероятнее всего, увеличение трат на шелк на рубеже 1720–1730-х гг. обусловлены переносом столицы в Москву, а также приходом к власти Анны Иоанновны. Надо полагать, что эти события привели к увеличению встреч представителей Донского монастыря с представителями политической элиты, соответственно потребовали внести изменения в гардероб. К примеру, источники показывают, что накануне встречи архимандрита с Анной Иоанновной ему закупали шелк для декорирования облачения.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99740DD-FAE1-0F44-B92E-3C8D14AE2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5451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164677D-4689-A243-927A-374B63CBF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7582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892EDE02-3C1C-084E-A4F2-93436FFBC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592310"/>
              </p:ext>
            </p:extLst>
          </p:nvPr>
        </p:nvGraphicFramePr>
        <p:xfrm>
          <a:off x="6061400" y="1965722"/>
          <a:ext cx="5715000" cy="377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3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C4061-7FB1-BB40-8A3E-8F43C054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ru-RU" b="1" dirty="0"/>
              <a:t>Реальные цены на шелк в Москве (в г серебра за золотник)</a:t>
            </a:r>
            <a:r>
              <a:rPr lang="ru-RU" dirty="0"/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89158A-53C8-1847-B741-BD1CD4307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9120"/>
            <a:ext cx="4819340" cy="3779759"/>
          </a:xfrm>
        </p:spPr>
        <p:txBody>
          <a:bodyPr/>
          <a:lstStyle/>
          <a:p>
            <a:r>
              <a:rPr lang="ru-RU" dirty="0"/>
              <a:t>Персидский поход (1722-1723)</a:t>
            </a:r>
          </a:p>
          <a:p>
            <a:pPr marL="152396" indent="0">
              <a:buNone/>
            </a:pPr>
            <a:r>
              <a:rPr lang="ru-RU" dirty="0"/>
              <a:t>Цель – превратить шелководческие области Персии (прикаспийские области </a:t>
            </a:r>
            <a:r>
              <a:rPr lang="ru-RU" dirty="0" err="1"/>
              <a:t>Гиляна</a:t>
            </a:r>
            <a:r>
              <a:rPr lang="ru-RU" dirty="0"/>
              <a:t>, </a:t>
            </a:r>
            <a:r>
              <a:rPr lang="ru-RU" dirty="0" err="1"/>
              <a:t>Мазендарана</a:t>
            </a:r>
            <a:r>
              <a:rPr lang="ru-RU" dirty="0"/>
              <a:t>, </a:t>
            </a:r>
            <a:r>
              <a:rPr lang="ru-RU" dirty="0" err="1"/>
              <a:t>Астраабада</a:t>
            </a:r>
            <a:r>
              <a:rPr lang="ru-RU" dirty="0"/>
              <a:t>)  в центры шелководства Российской империи.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Однако военные действия нанесли существенный ущерб производству шелка и торговле этим товаром в Каспийском регионе.  Особые условия покупки шелка так и не были возвращены к условиям конца </a:t>
            </a:r>
            <a:r>
              <a:rPr lang="en-US" dirty="0"/>
              <a:t>XVII </a:t>
            </a:r>
            <a:r>
              <a:rPr lang="ru-RU" dirty="0"/>
              <a:t>в., дипломатические миссии не были успешны.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D18AB59-281A-B247-8A8C-E1247210B261}"/>
              </a:ext>
            </a:extLst>
          </p:cNvPr>
          <p:cNvGraphicFramePr/>
          <p:nvPr/>
        </p:nvGraphicFramePr>
        <p:xfrm>
          <a:off x="6096000" y="1988820"/>
          <a:ext cx="5722620" cy="377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A95830C-FD55-A54B-B697-DD098E355ED1}"/>
              </a:ext>
            </a:extLst>
          </p:cNvPr>
          <p:cNvCxnSpPr>
            <a:cxnSpLocks/>
          </p:cNvCxnSpPr>
          <p:nvPr/>
        </p:nvCxnSpPr>
        <p:spPr>
          <a:xfrm>
            <a:off x="2461791" y="3219361"/>
            <a:ext cx="0" cy="472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14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53785-1522-2446-93E8-7467F5BC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9476"/>
            <a:ext cx="3744000" cy="1007600"/>
          </a:xfrm>
        </p:spPr>
        <p:txBody>
          <a:bodyPr/>
          <a:lstStyle/>
          <a:p>
            <a:r>
              <a:rPr lang="ru-RU" sz="5000" dirty="0"/>
              <a:t>Цвет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D9014-6745-F84A-AEBA-D88212D48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815" y="1445037"/>
            <a:ext cx="5049029" cy="4694924"/>
          </a:xfrm>
        </p:spPr>
        <p:txBody>
          <a:bodyPr/>
          <a:lstStyle/>
          <a:p>
            <a:pPr marL="203195" indent="0" algn="just">
              <a:buNone/>
            </a:pPr>
            <a:r>
              <a:rPr lang="ru-RU" sz="1800" dirty="0"/>
              <a:t>Далеко не во всех рассмотренных документах упоминался цвет покупаемого шелка. Однако в нашем распоряжении имеются источники, в которых зафиксирована покупка шелка разных цветов в одном и том же месте, в один и тот же день. К примеру, приходо-расходная книга за 1729 г. фиксирует покупку черного, алого, красного, синего, белого шелка. Причем во всех случаях цена одна и та же – 4 коп. за золотник. В другом источнике покупаются одновременно темно-вишневый и темно-крапивный шелк за одну цену – 6 коп. за золотник .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449F78-EDF8-1140-8653-4E6428B5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934" y="385476"/>
            <a:ext cx="6222251" cy="27258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25EEB-C1F6-F84D-BDDC-D084E34F68E7}"/>
              </a:ext>
            </a:extLst>
          </p:cNvPr>
          <p:cNvSpPr txBox="1"/>
          <p:nvPr/>
        </p:nvSpPr>
        <p:spPr>
          <a:xfrm>
            <a:off x="5791933" y="3111323"/>
            <a:ext cx="622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1729 г., Московский Донской Монастырь.</a:t>
            </a:r>
          </a:p>
          <a:p>
            <a:r>
              <a:rPr lang="ru-RU" dirty="0"/>
              <a:t>ЦГА Москвы. Ф. 421. Оп. 1. Д. 1359. Л. 32 об.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20BC46-5777-0E4C-95CF-2AE685BA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551" y="3792499"/>
            <a:ext cx="3616633" cy="283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40395"/>
      </p:ext>
    </p:extLst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614</Words>
  <Application>Microsoft Macintosh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Average</vt:lpstr>
      <vt:lpstr>Calibri</vt:lpstr>
      <vt:lpstr>Oswald</vt:lpstr>
      <vt:lpstr>Slate</vt:lpstr>
      <vt:lpstr>Презентация PowerPoint</vt:lpstr>
      <vt:lpstr>Презентация PowerPoint</vt:lpstr>
      <vt:lpstr>Историография вопроса </vt:lpstr>
      <vt:lpstr>Корпус источников</vt:lpstr>
      <vt:lpstr>Цены на шелк в Москве (в сер. коп. за золотник). Потребительские практики</vt:lpstr>
      <vt:lpstr>Реальные цены на шелк в Москве (в г серебра за золотник) </vt:lpstr>
      <vt:lpstr>Цвет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Кантор В.К. Санкт-Петербург: Российская империя против российского хаоса: к проблеме имперского сознания в России </dc:title>
  <dc:creator>Полина Соколова</dc:creator>
  <cp:lastModifiedBy>Microsoft Office User</cp:lastModifiedBy>
  <cp:revision>35</cp:revision>
  <cp:lastPrinted>2023-02-08T20:34:01Z</cp:lastPrinted>
  <dcterms:created xsi:type="dcterms:W3CDTF">2022-10-09T22:56:44Z</dcterms:created>
  <dcterms:modified xsi:type="dcterms:W3CDTF">2023-09-29T12:17:18Z</dcterms:modified>
</cp:coreProperties>
</file>