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78" r:id="rId2"/>
    <p:sldId id="301" r:id="rId3"/>
    <p:sldId id="310" r:id="rId4"/>
    <p:sldId id="311" r:id="rId5"/>
    <p:sldId id="314" r:id="rId6"/>
    <p:sldId id="307" r:id="rId7"/>
    <p:sldId id="312" r:id="rId8"/>
    <p:sldId id="315" r:id="rId9"/>
    <p:sldId id="31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45"/>
    <p:restoredTop sz="94714"/>
  </p:normalViewPr>
  <p:slideViewPr>
    <p:cSldViewPr snapToGrid="0" snapToObjects="1">
      <p:cViewPr varScale="1">
        <p:scale>
          <a:sx n="95" d="100"/>
          <a:sy n="95" d="100"/>
        </p:scale>
        <p:origin x="20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B8DEA-7E97-F84F-B109-8E63D6130475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88C74-C10C-CE4C-A251-A16D5B710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07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0474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724837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9;p13">
            <a:extLst>
              <a:ext uri="{FF2B5EF4-FFF2-40B4-BE49-F238E27FC236}">
                <a16:creationId xmlns:a16="http://schemas.microsoft.com/office/drawing/2014/main" id="{CD44E552-2FB8-4043-832D-65798F0F1D5F}"/>
              </a:ext>
            </a:extLst>
          </p:cNvPr>
          <p:cNvSpPr txBox="1">
            <a:spLocks/>
          </p:cNvSpPr>
          <p:nvPr/>
        </p:nvSpPr>
        <p:spPr>
          <a:xfrm>
            <a:off x="895000" y="1799448"/>
            <a:ext cx="10402000" cy="325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4400" kern="0" dirty="0">
                <a:solidFill>
                  <a:schemeClr val="tx2">
                    <a:lumMod val="10000"/>
                  </a:schemeClr>
                </a:solidFill>
              </a:rPr>
              <a:t>Энн </a:t>
            </a:r>
            <a:r>
              <a:rPr lang="ru-RU" sz="4400" kern="0" dirty="0" err="1">
                <a:solidFill>
                  <a:schemeClr val="tx2">
                    <a:lumMod val="10000"/>
                  </a:schemeClr>
                </a:solidFill>
              </a:rPr>
              <a:t>Холландер</a:t>
            </a:r>
            <a:endParaRPr lang="ru-RU" sz="4400" kern="0" dirty="0">
              <a:solidFill>
                <a:schemeClr val="tx2">
                  <a:lumMod val="1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4400" kern="0" dirty="0">
                <a:solidFill>
                  <a:schemeClr val="tx2">
                    <a:lumMod val="10000"/>
                  </a:schemeClr>
                </a:solidFill>
              </a:rPr>
              <a:t>«Материя зримого</a:t>
            </a:r>
            <a:r>
              <a:rPr lang="en-US" sz="4400" kern="0" dirty="0">
                <a:solidFill>
                  <a:schemeClr val="tx2">
                    <a:lumMod val="10000"/>
                  </a:schemeClr>
                </a:solidFill>
              </a:rPr>
              <a:t>:</a:t>
            </a:r>
            <a:endParaRPr lang="ru-RU" sz="4400" kern="0" dirty="0">
              <a:solidFill>
                <a:schemeClr val="tx2">
                  <a:lumMod val="1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4400" kern="0" dirty="0">
                <a:solidFill>
                  <a:schemeClr val="tx2">
                    <a:lumMod val="10000"/>
                  </a:schemeClr>
                </a:solidFill>
              </a:rPr>
              <a:t>Костюм и драпировки в живописи»</a:t>
            </a:r>
          </a:p>
        </p:txBody>
      </p:sp>
    </p:spTree>
    <p:extLst>
      <p:ext uri="{BB962C8B-B14F-4D97-AF65-F5344CB8AC3E}">
        <p14:creationId xmlns:p14="http://schemas.microsoft.com/office/powerpoint/2010/main" val="50070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0521C3C-FA90-1A4B-AA33-1BEB555E5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975167"/>
            <a:ext cx="6696400" cy="4555200"/>
          </a:xfrm>
        </p:spPr>
        <p:txBody>
          <a:bodyPr/>
          <a:lstStyle/>
          <a:p>
            <a:pPr marL="152396" indent="0">
              <a:buNone/>
            </a:pP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Валери </a:t>
            </a:r>
            <a:r>
              <a:rPr lang="ru-RU" sz="2000" dirty="0" err="1">
                <a:solidFill>
                  <a:schemeClr val="tx2">
                    <a:lumMod val="10000"/>
                  </a:schemeClr>
                </a:solidFill>
              </a:rPr>
              <a:t>Стил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  <a:p>
            <a:pPr marL="152396" indent="0">
              <a:buNone/>
            </a:pP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В этой  книге, сопровождавшей ее выставку 2002 года в Национальной галерее в Лондоне, блистательно сочетаются профессиональные навыки </a:t>
            </a:r>
            <a:r>
              <a:rPr lang="ru-RU" sz="2000" dirty="0" err="1">
                <a:solidFill>
                  <a:schemeClr val="tx2">
                    <a:lumMod val="10000"/>
                  </a:schemeClr>
                </a:solidFill>
              </a:rPr>
              <a:t>Холландер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 как историка искусства и историка костюма. По ее собственному наблюдению, «одежда представлена во всех традициях фигуративной живописи». Анализируя конкретные картины, </a:t>
            </a:r>
            <a:r>
              <a:rPr lang="ru-RU" sz="2000" dirty="0" err="1">
                <a:solidFill>
                  <a:schemeClr val="tx2">
                    <a:lumMod val="10000"/>
                  </a:schemeClr>
                </a:solidFill>
              </a:rPr>
              <a:t>Холландер</a:t>
            </a:r>
            <a:r>
              <a:rPr lang="ru-RU" sz="2000" dirty="0">
                <a:solidFill>
                  <a:schemeClr val="tx2">
                    <a:lumMod val="10000"/>
                  </a:schemeClr>
                </a:solidFill>
              </a:rPr>
              <a:t> объясняет, почему художники выбрали определенные костюмы для тех или иных персонажей и что эти фасоны означали.</a:t>
            </a:r>
          </a:p>
          <a:p>
            <a:pPr marL="152396" indent="0">
              <a:buNone/>
            </a:pP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35318A-EE7B-7546-B44B-C35994F7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0" y="975167"/>
            <a:ext cx="3517900" cy="51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0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A24F07-108E-1543-83B3-977964136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12800"/>
            <a:ext cx="4343400" cy="54726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B89927-6D59-374B-962F-EDD216862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0" y="965200"/>
            <a:ext cx="6438900" cy="4323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9A1BC-577B-994D-B55F-9442C5DE1698}"/>
              </a:ext>
            </a:extLst>
          </p:cNvPr>
          <p:cNvSpPr txBox="1"/>
          <p:nvPr/>
        </p:nvSpPr>
        <p:spPr>
          <a:xfrm>
            <a:off x="5533071" y="5289133"/>
            <a:ext cx="6303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Выставка 2002 года в Национальной галерее в Лондоне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50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49A1BC-577B-994D-B55F-9442C5DE1698}"/>
              </a:ext>
            </a:extLst>
          </p:cNvPr>
          <p:cNvSpPr txBox="1"/>
          <p:nvPr/>
        </p:nvSpPr>
        <p:spPr>
          <a:xfrm>
            <a:off x="580888" y="5382063"/>
            <a:ext cx="495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Джотто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, фреска в капелле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Скровеньи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 в Падуе.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 XIII 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век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91D1EE-0C1B-6140-B2B1-1E91ED592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87" y="576896"/>
            <a:ext cx="4952184" cy="4805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605AA6-F443-B44E-A28C-32FADF1B6003}"/>
              </a:ext>
            </a:extLst>
          </p:cNvPr>
          <p:cNvSpPr txBox="1"/>
          <p:nvPr/>
        </p:nvSpPr>
        <p:spPr>
          <a:xfrm>
            <a:off x="6434973" y="5382063"/>
            <a:ext cx="5176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Жан Огюст Доминик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Энгр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. «Портрет госпожи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Ривьер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». 1805 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208211-31C3-1C44-B100-CD379F67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673" y="576896"/>
            <a:ext cx="3363617" cy="480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18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49A1BC-577B-994D-B55F-9442C5DE1698}"/>
              </a:ext>
            </a:extLst>
          </p:cNvPr>
          <p:cNvSpPr txBox="1"/>
          <p:nvPr/>
        </p:nvSpPr>
        <p:spPr>
          <a:xfrm>
            <a:off x="580888" y="5382063"/>
            <a:ext cx="495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Томас Гейнсборо. «Портрет миссис Мэри </a:t>
            </a:r>
            <a:r>
              <a:rPr lang="ru-RU" dirty="0" err="1">
                <a:solidFill>
                  <a:srgbClr val="F5F5F5">
                    <a:lumMod val="10000"/>
                  </a:srgbClr>
                </a:solidFill>
              </a:rPr>
              <a:t>Грэм</a:t>
            </a:r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». 1777 </a:t>
            </a:r>
          </a:p>
          <a:p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5F5F5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05AA6-F443-B44E-A28C-32FADF1B6003}"/>
              </a:ext>
            </a:extLst>
          </p:cNvPr>
          <p:cNvSpPr txBox="1"/>
          <p:nvPr/>
        </p:nvSpPr>
        <p:spPr>
          <a:xfrm>
            <a:off x="6434973" y="5382063"/>
            <a:ext cx="5176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Жан-Марк </a:t>
            </a:r>
            <a:r>
              <a:rPr lang="ru-RU" dirty="0" err="1">
                <a:solidFill>
                  <a:srgbClr val="F5F5F5">
                    <a:lumMod val="10000"/>
                  </a:srgbClr>
                </a:solidFill>
              </a:rPr>
              <a:t>Натье</a:t>
            </a:r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. «Портрет госпожи </a:t>
            </a:r>
            <a:r>
              <a:rPr lang="ru-RU" dirty="0" err="1">
                <a:solidFill>
                  <a:srgbClr val="F5F5F5">
                    <a:lumMod val="10000"/>
                  </a:srgbClr>
                </a:solidFill>
              </a:rPr>
              <a:t>Марсолье</a:t>
            </a:r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 с дочерью». 1749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5F5F5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DF0EA-1FA0-3446-B943-61A50EF16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882" y="552607"/>
            <a:ext cx="2970170" cy="46590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276B32-B07E-2248-8A1F-B978C9A7E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1" y="482917"/>
            <a:ext cx="3638937" cy="46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73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D1C55-7839-9B46-8902-86797E8A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dirty="0">
                <a:solidFill>
                  <a:schemeClr val="tx2">
                    <a:lumMod val="10000"/>
                  </a:schemeClr>
                </a:solidFill>
              </a:rPr>
              <a:t>Начало </a:t>
            </a:r>
            <a:r>
              <a:rPr lang="en-US" sz="5000" dirty="0">
                <a:solidFill>
                  <a:schemeClr val="tx2">
                    <a:lumMod val="10000"/>
                  </a:schemeClr>
                </a:solidFill>
              </a:rPr>
              <a:t>XIX </a:t>
            </a:r>
            <a:r>
              <a:rPr lang="ru-RU" sz="5000" dirty="0">
                <a:solidFill>
                  <a:schemeClr val="tx2">
                    <a:lumMod val="10000"/>
                  </a:schemeClr>
                </a:solidFill>
              </a:rPr>
              <a:t>века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521C3C-FA90-1A4B-AA33-1BEB555E5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709433"/>
            <a:ext cx="11206129" cy="4555200"/>
          </a:xfrm>
        </p:spPr>
        <p:txBody>
          <a:bodyPr/>
          <a:lstStyle/>
          <a:p>
            <a:pPr marL="152396" indent="0">
              <a:buNone/>
            </a:pP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К 1800 году вкусы общества повсеместно отвернулись от ренессансной классической традиции, которая, как считалось, пожертвовала верностью природе ради выражения мирского величия в весьма театральной манере. Современные художники-портретисты находили новые методы, чтобы выразить отсутствие претенциозности, а не социальную значимость, и использовали очищенный стиль в изображении фигур, представляющий более близкое приближение к благородным произведениям Античности. Новообретенное уважение к четкой линии, матовому цвету и устойчивой форме пришло на смену прежнему восхищению пятнами света, усиливающими насыщенность красок, плавно переходящих в подвижные формы с расплывчатыми краями и туманным назначением.</a:t>
            </a:r>
          </a:p>
          <a:p>
            <a:pPr marL="152396" indent="0">
              <a:buNone/>
            </a:pP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Этот ностальгический порыв восстановить древнюю простоту и добродетель принадлежал зарождающемуся романтизму: ему было свойственно не только томление по исчезнувшим совершенствам, включая исчезнувшее восприятие природы, но и уважение к индивидуальному опыту и личным чувствам. Такие пиетет и томление хорошо сочетались с тягой к политической и личной свободе, которые, в свою очередь, находили выражение в желании освободить индивидуальное тело, облачив его в более простую, кажущуюся свободной и эгалитарной одежду.</a:t>
            </a:r>
          </a:p>
          <a:p>
            <a:pPr marL="1523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702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49A1BC-577B-994D-B55F-9442C5DE1698}"/>
              </a:ext>
            </a:extLst>
          </p:cNvPr>
          <p:cNvSpPr txBox="1"/>
          <p:nvPr/>
        </p:nvSpPr>
        <p:spPr>
          <a:xfrm>
            <a:off x="500408" y="6093256"/>
            <a:ext cx="392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Клод Моне «Мужчина с зонтиком»,  1865 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AB92C3-6AA1-0C47-BBCC-581AACBF3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7" y="327468"/>
            <a:ext cx="3926570" cy="5690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7852F-C088-FC42-9240-7C9753D96F6F}"/>
              </a:ext>
            </a:extLst>
          </p:cNvPr>
          <p:cNvSpPr txBox="1"/>
          <p:nvPr/>
        </p:nvSpPr>
        <p:spPr>
          <a:xfrm>
            <a:off x="5209972" y="1224141"/>
            <a:ext cx="61247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10000"/>
                  </a:schemeClr>
                </a:solidFill>
              </a:rPr>
              <a:t>Неформальные цвета</a:t>
            </a:r>
          </a:p>
          <a:p>
            <a:endParaRPr lang="ru-RU" b="1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Случайности изображенной сцены соответствует непринужденность неформального неяркого костюма мужчины: мягкие синие брюки, отличающиеся от пиджака и морщинистого жилета, рубашка в клетку, галстук — желтый и струящийся, шляпа, сдвинутая на затылок, кажется бледной по сравнению с темными волосами, руки без перчаток заняты журналом и зонтиком. </a:t>
            </a:r>
          </a:p>
          <a:p>
            <a:endParaRPr lang="ru-RU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Импрессионистский метод здесь служит для демонстрации того, что палитра светлых цветов, используемых для неформальных мужских костюмов и аксессуаров, столь же изменчива, как и освещенные солнцем листва и тропинки.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16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49A1BC-577B-994D-B55F-9442C5DE1698}"/>
              </a:ext>
            </a:extLst>
          </p:cNvPr>
          <p:cNvSpPr txBox="1"/>
          <p:nvPr/>
        </p:nvSpPr>
        <p:spPr>
          <a:xfrm>
            <a:off x="10447264" y="5312231"/>
            <a:ext cx="1521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Джеймс Тиссо «Бал», 1878 год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5F5F5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A37030-C72C-8840-A30B-B8AA1E730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444" y="345440"/>
            <a:ext cx="3335832" cy="6167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9A6CA4-6BB7-724D-8BDC-8E8B5DD51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499" y="345440"/>
            <a:ext cx="4865578" cy="6167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DBFABE-0D77-6444-BB1E-BB6A11A3420E}"/>
              </a:ext>
            </a:extLst>
          </p:cNvPr>
          <p:cNvSpPr txBox="1"/>
          <p:nvPr/>
        </p:nvSpPr>
        <p:spPr>
          <a:xfrm>
            <a:off x="117283" y="4272677"/>
            <a:ext cx="1521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5F5F5">
                    <a:lumMod val="10000"/>
                  </a:srgbClr>
                </a:solidFill>
              </a:rPr>
              <a:t>Донато</a:t>
            </a:r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 </a:t>
            </a:r>
            <a:r>
              <a:rPr lang="ru-RU" dirty="0" err="1">
                <a:solidFill>
                  <a:srgbClr val="F5F5F5">
                    <a:lumMod val="10000"/>
                  </a:srgbClr>
                </a:solidFill>
              </a:rPr>
              <a:t>Крети</a:t>
            </a:r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. «</a:t>
            </a:r>
            <a:r>
              <a:rPr lang="ru-RU" dirty="0" err="1">
                <a:solidFill>
                  <a:srgbClr val="F5F5F5">
                    <a:lumMod val="10000"/>
                  </a:srgbClr>
                </a:solidFill>
              </a:rPr>
              <a:t>Артемизия</a:t>
            </a:r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, пьющая пепел </a:t>
            </a:r>
            <a:r>
              <a:rPr lang="ru-RU" dirty="0" err="1">
                <a:solidFill>
                  <a:srgbClr val="F5F5F5">
                    <a:lumMod val="10000"/>
                  </a:srgbClr>
                </a:solidFill>
              </a:rPr>
              <a:t>Мавсола</a:t>
            </a:r>
            <a:r>
              <a:rPr lang="ru-RU" dirty="0">
                <a:solidFill>
                  <a:srgbClr val="F5F5F5">
                    <a:lumMod val="10000"/>
                  </a:srgbClr>
                </a:solidFill>
              </a:rPr>
              <a:t>». Ок. 1713–1714 </a:t>
            </a:r>
          </a:p>
          <a:p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5F5F5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9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7852F-C088-FC42-9240-7C9753D96F6F}"/>
              </a:ext>
            </a:extLst>
          </p:cNvPr>
          <p:cNvSpPr txBox="1"/>
          <p:nvPr/>
        </p:nvSpPr>
        <p:spPr>
          <a:xfrm>
            <a:off x="5209972" y="1224141"/>
            <a:ext cx="61247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Черный цвет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chemeClr val="accent6">
                  <a:lumMod val="10000"/>
                </a:schemeClr>
              </a:solidFill>
              <a:latin typeface="Arial"/>
            </a:endParaRPr>
          </a:p>
          <a:p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Художники эпохи романтизма широко использовали черный цвет в одежде, особенно часто изображая себя или других художников, как, например, на знаменитой картине </a:t>
            </a:r>
            <a:r>
              <a:rPr lang="ru-RU" dirty="0" err="1">
                <a:solidFill>
                  <a:schemeClr val="accent6">
                    <a:lumMod val="10000"/>
                  </a:schemeClr>
                </a:solidFill>
              </a:rPr>
              <a:t>Жерико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 «Художник в мастерской», также хранящейся в Лувре.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Приглушенные цвета, однотонные ткани, простой крой и аккуратная, но свободная посадка заменили современному привилегированному мужчине искусную вышивку поверх множества толщинок и блестящие шелковые складки прежних времен. Это было своего рода обнажение, разоблачение, прояснение, модернизация.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A2FF1D-5A59-F349-A670-0269BD41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8" y="908745"/>
            <a:ext cx="3964670" cy="50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7839"/>
      </p:ext>
    </p:extLst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</TotalTime>
  <Words>505</Words>
  <Application>Microsoft Macintosh PowerPoint</Application>
  <PresentationFormat>Широкоэкранный</PresentationFormat>
  <Paragraphs>26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Average</vt:lpstr>
      <vt:lpstr>Calibri</vt:lpstr>
      <vt:lpstr>Oswald</vt:lpstr>
      <vt:lpstr>Slate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Начало XIX века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Кантор В.К. Санкт-Петербург: Российская империя против российского хаоса: к проблеме имперского сознания в России </dc:title>
  <dc:creator>Полина Соколова</dc:creator>
  <cp:lastModifiedBy>Анна Агапова</cp:lastModifiedBy>
  <cp:revision>56</cp:revision>
  <cp:lastPrinted>2024-04-06T10:20:38Z</cp:lastPrinted>
  <dcterms:created xsi:type="dcterms:W3CDTF">2022-10-09T22:56:44Z</dcterms:created>
  <dcterms:modified xsi:type="dcterms:W3CDTF">2024-04-15T08:46:36Z</dcterms:modified>
</cp:coreProperties>
</file>