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60" r:id="rId5"/>
    <p:sldId id="261" r:id="rId6"/>
    <p:sldId id="25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t-s\Desktop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651420369801958E-2"/>
          <c:y val="2.0560221638961797E-2"/>
          <c:w val="0.79463021965907665"/>
          <c:h val="0.76267745698454359"/>
        </c:manualLayout>
      </c:layout>
      <c:lineChart>
        <c:grouping val="standard"/>
        <c:varyColors val="0"/>
        <c:ser>
          <c:idx val="0"/>
          <c:order val="0"/>
          <c:tx>
            <c:v>1201</c:v>
          </c:tx>
          <c:spPr>
            <a:ln w="57150">
              <a:prstDash val="lgDash"/>
            </a:ln>
          </c:spPr>
          <c:marker>
            <c:symbol val="none"/>
          </c:marker>
          <c:cat>
            <c:numRef>
              <c:f>Лист2!$B$1:$AF$1</c:f>
              <c:numCache>
                <c:formatCode>General</c:formatCode>
                <c:ptCount val="31"/>
                <c:pt idx="0">
                  <c:v>1644</c:v>
                </c:pt>
                <c:pt idx="1">
                  <c:v>1645</c:v>
                </c:pt>
                <c:pt idx="2">
                  <c:v>1646</c:v>
                </c:pt>
                <c:pt idx="3">
                  <c:v>1647</c:v>
                </c:pt>
                <c:pt idx="4">
                  <c:v>1648</c:v>
                </c:pt>
                <c:pt idx="5">
                  <c:v>1649</c:v>
                </c:pt>
                <c:pt idx="6">
                  <c:v>1650</c:v>
                </c:pt>
                <c:pt idx="7">
                  <c:v>1651</c:v>
                </c:pt>
                <c:pt idx="8">
                  <c:v>1652</c:v>
                </c:pt>
                <c:pt idx="9">
                  <c:v>1653</c:v>
                </c:pt>
                <c:pt idx="10">
                  <c:v>1654</c:v>
                </c:pt>
                <c:pt idx="11">
                  <c:v>1655</c:v>
                </c:pt>
                <c:pt idx="12">
                  <c:v>1656</c:v>
                </c:pt>
                <c:pt idx="13">
                  <c:v>1657</c:v>
                </c:pt>
                <c:pt idx="14">
                  <c:v>1658</c:v>
                </c:pt>
                <c:pt idx="15">
                  <c:v>1659</c:v>
                </c:pt>
                <c:pt idx="16">
                  <c:v>1660</c:v>
                </c:pt>
                <c:pt idx="17">
                  <c:v>1661</c:v>
                </c:pt>
                <c:pt idx="18">
                  <c:v>1662</c:v>
                </c:pt>
                <c:pt idx="19">
                  <c:v>1663</c:v>
                </c:pt>
                <c:pt idx="20">
                  <c:v>1664</c:v>
                </c:pt>
                <c:pt idx="21">
                  <c:v>1665</c:v>
                </c:pt>
                <c:pt idx="22">
                  <c:v>1666</c:v>
                </c:pt>
                <c:pt idx="23">
                  <c:v>1667</c:v>
                </c:pt>
                <c:pt idx="24">
                  <c:v>1668</c:v>
                </c:pt>
                <c:pt idx="25">
                  <c:v>1669</c:v>
                </c:pt>
                <c:pt idx="26">
                  <c:v>1670</c:v>
                </c:pt>
                <c:pt idx="27">
                  <c:v>1671</c:v>
                </c:pt>
                <c:pt idx="28">
                  <c:v>1672</c:v>
                </c:pt>
                <c:pt idx="29">
                  <c:v>1673</c:v>
                </c:pt>
                <c:pt idx="30">
                  <c:v>1674</c:v>
                </c:pt>
              </c:numCache>
            </c:numRef>
          </c:cat>
          <c:val>
            <c:numRef>
              <c:f>Лист2!$B$2:$AF$2</c:f>
              <c:numCache>
                <c:formatCode>General</c:formatCode>
                <c:ptCount val="31"/>
                <c:pt idx="0">
                  <c:v>10.5</c:v>
                </c:pt>
                <c:pt idx="1">
                  <c:v>10</c:v>
                </c:pt>
                <c:pt idx="2">
                  <c:v>10.5</c:v>
                </c:pt>
                <c:pt idx="3">
                  <c:v>28.5</c:v>
                </c:pt>
                <c:pt idx="4">
                  <c:v>13</c:v>
                </c:pt>
                <c:pt idx="5">
                  <c:v>9.5</c:v>
                </c:pt>
                <c:pt idx="6">
                  <c:v>12.5</c:v>
                </c:pt>
                <c:pt idx="7">
                  <c:v>12.5</c:v>
                </c:pt>
                <c:pt idx="8">
                  <c:v>10</c:v>
                </c:pt>
                <c:pt idx="9">
                  <c:v>12</c:v>
                </c:pt>
                <c:pt idx="10">
                  <c:v>12</c:v>
                </c:pt>
                <c:pt idx="11">
                  <c:v>10</c:v>
                </c:pt>
                <c:pt idx="12">
                  <c:v>11</c:v>
                </c:pt>
                <c:pt idx="13">
                  <c:v>11.5</c:v>
                </c:pt>
                <c:pt idx="16">
                  <c:v>18</c:v>
                </c:pt>
                <c:pt idx="17">
                  <c:v>19</c:v>
                </c:pt>
                <c:pt idx="18">
                  <c:v>29.5</c:v>
                </c:pt>
                <c:pt idx="19">
                  <c:v>33</c:v>
                </c:pt>
                <c:pt idx="20">
                  <c:v>10.5</c:v>
                </c:pt>
                <c:pt idx="21">
                  <c:v>13</c:v>
                </c:pt>
                <c:pt idx="22">
                  <c:v>14.5</c:v>
                </c:pt>
                <c:pt idx="23">
                  <c:v>15.5</c:v>
                </c:pt>
                <c:pt idx="24">
                  <c:v>17</c:v>
                </c:pt>
                <c:pt idx="25">
                  <c:v>15</c:v>
                </c:pt>
                <c:pt idx="28">
                  <c:v>11</c:v>
                </c:pt>
                <c:pt idx="29">
                  <c:v>10</c:v>
                </c:pt>
                <c:pt idx="30">
                  <c:v>10</c:v>
                </c:pt>
              </c:numCache>
            </c:numRef>
          </c:val>
          <c:smooth val="0"/>
        </c:ser>
        <c:ser>
          <c:idx val="1"/>
          <c:order val="1"/>
          <c:tx>
            <c:v>1441</c:v>
          </c:tx>
          <c:dPt>
            <c:idx val="14"/>
            <c:marker>
              <c:spPr>
                <a:ln w="76200">
                  <a:solidFill>
                    <a:srgbClr val="FF0000"/>
                  </a:solidFill>
                  <a:prstDash val="dash"/>
                </a:ln>
              </c:spPr>
            </c:marker>
            <c:bubble3D val="0"/>
            <c:spPr>
              <a:ln w="76200">
                <a:solidFill>
                  <a:srgbClr val="FF0000"/>
                </a:solidFill>
                <a:prstDash val="dash"/>
              </a:ln>
            </c:spPr>
          </c:dPt>
          <c:val>
            <c:numRef>
              <c:f>Лист2!$B$10:$AF$10</c:f>
              <c:numCache>
                <c:formatCode>General</c:formatCode>
                <c:ptCount val="31"/>
                <c:pt idx="1">
                  <c:v>12</c:v>
                </c:pt>
                <c:pt idx="2">
                  <c:v>11</c:v>
                </c:pt>
                <c:pt idx="3">
                  <c:v>27.5</c:v>
                </c:pt>
                <c:pt idx="4">
                  <c:v>11</c:v>
                </c:pt>
                <c:pt idx="5">
                  <c:v>9.5</c:v>
                </c:pt>
                <c:pt idx="14">
                  <c:v>17</c:v>
                </c:pt>
                <c:pt idx="22">
                  <c:v>14</c:v>
                </c:pt>
                <c:pt idx="27">
                  <c:v>10.5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7665792"/>
        <c:axId val="148704640"/>
      </c:lineChart>
      <c:catAx>
        <c:axId val="197665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148704640"/>
        <c:crosses val="autoZero"/>
        <c:auto val="1"/>
        <c:lblAlgn val="ctr"/>
        <c:lblOffset val="100"/>
        <c:noMultiLvlLbl val="0"/>
      </c:catAx>
      <c:valAx>
        <c:axId val="148704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7665792"/>
        <c:crosses val="autoZero"/>
        <c:crossBetween val="between"/>
      </c:valAx>
      <c:spPr>
        <a:ln w="76200"/>
      </c:spPr>
    </c:plotArea>
    <c:legend>
      <c:legendPos val="r"/>
      <c:layout/>
      <c:overlay val="0"/>
      <c:txPr>
        <a:bodyPr/>
        <a:lstStyle/>
        <a:p>
          <a:pPr>
            <a:defRPr sz="3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Цены на соль Русского Севера во второй половине XVII 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А.Р. Мустафин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14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 smtClean="0"/>
              <a:t>Как </a:t>
            </a:r>
            <a:r>
              <a:rPr lang="ru-RU" dirty="0"/>
              <a:t>определить среднегодовую цену</a:t>
            </a:r>
            <a:r>
              <a:rPr lang="ru-RU" dirty="0" smtClean="0"/>
              <a:t>?</a:t>
            </a:r>
          </a:p>
          <a:p>
            <a:r>
              <a:rPr lang="ru-RU" dirty="0"/>
              <a:t>Как определить границы экономических районов?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66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Как определить среднегодовую цену?</a:t>
            </a:r>
          </a:p>
          <a:p>
            <a:r>
              <a:rPr lang="ru-RU" dirty="0" smtClean="0"/>
              <a:t>Как определить границы экономических районов?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433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0"/>
            <a:ext cx="5328592" cy="6858000"/>
          </a:xfrm>
        </p:spPr>
      </p:pic>
    </p:spTree>
    <p:extLst>
      <p:ext uri="{BB962C8B-B14F-4D97-AF65-F5344CB8AC3E}">
        <p14:creationId xmlns:p14="http://schemas.microsoft.com/office/powerpoint/2010/main" val="414895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800" dirty="0" smtClean="0"/>
          </a:p>
          <a:p>
            <a:endParaRPr lang="ru-RU" sz="2800" dirty="0"/>
          </a:p>
          <a:p>
            <a:r>
              <a:rPr lang="ru-RU" sz="2800" dirty="0" smtClean="0"/>
              <a:t>1650 г.: 12,5 </a:t>
            </a:r>
            <a:r>
              <a:rPr lang="ru-RU" sz="2800" dirty="0"/>
              <a:t>(Вологда) </a:t>
            </a:r>
            <a:r>
              <a:rPr lang="ru-RU" sz="2800" dirty="0" smtClean="0"/>
              <a:t> - 8 коп. </a:t>
            </a:r>
            <a:r>
              <a:rPr lang="ru-RU" sz="2800" dirty="0"/>
              <a:t>(Холмогоры)</a:t>
            </a:r>
          </a:p>
          <a:p>
            <a:r>
              <a:rPr lang="ru-RU" sz="2800" dirty="0" smtClean="0"/>
              <a:t>1668 г.: 17 коп. (Вологда) – 7 коп. (Холмогоры)</a:t>
            </a:r>
          </a:p>
          <a:p>
            <a:r>
              <a:rPr lang="ru-RU" sz="2800" dirty="0" smtClean="0"/>
              <a:t>1672 г.: 11 коп. (Вологда) – 7,5 коп. (Каргополь)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881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5068158"/>
              </p:ext>
            </p:extLst>
          </p:nvPr>
        </p:nvGraphicFramePr>
        <p:xfrm>
          <a:off x="-108520" y="0"/>
          <a:ext cx="925252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497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81</Words>
  <Application>Microsoft Office PowerPoint</Application>
  <PresentationFormat>Экран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Цены на соль Русского Севера во второй половине XVII 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Цены на соль Русского Севера во второй половине XVII в</dc:title>
  <cp:lastModifiedBy>art-s</cp:lastModifiedBy>
  <cp:revision>10</cp:revision>
  <dcterms:modified xsi:type="dcterms:W3CDTF">2019-12-05T09:11:35Z</dcterms:modified>
</cp:coreProperties>
</file>