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3" r:id="rId3"/>
    <p:sldId id="264" r:id="rId4"/>
    <p:sldId id="260" r:id="rId5"/>
    <p:sldId id="268" r:id="rId6"/>
    <p:sldId id="267" r:id="rId7"/>
    <p:sldId id="269" r:id="rId8"/>
    <p:sldId id="265" r:id="rId9"/>
    <p:sldId id="266" r:id="rId10"/>
    <p:sldId id="262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4669"/>
  </p:normalViewPr>
  <p:slideViewPr>
    <p:cSldViewPr snapToGrid="0" snapToObjects="1">
      <p:cViewPr varScale="1">
        <p:scale>
          <a:sx n="65" d="100"/>
          <a:sy n="65" d="100"/>
        </p:scale>
        <p:origin x="-672" y="-6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6E32CC1-3650-8140-9C44-C2B0DB08247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20417539-8370-5944-BE54-6EA45220482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41E4291-6CFE-8C40-8C82-45526C27E9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3AE05-53C2-B145-82FC-6F69C1785EB9}" type="datetimeFigureOut">
              <a:rPr lang="ru-RU" smtClean="0"/>
              <a:t>07.12.2019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DF69B83-CA53-D64E-B0C8-50CCBCF7FA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EA0135A-B070-5743-8C1D-300F057BDC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083CF-C563-A746-9E9D-0AA0F2B28F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94519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9DBA8D5-69CF-CC46-B3D9-E93E9D9D87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C83787F4-6129-BE47-A23A-D7794FBEEF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D8E7DF4-1C0D-F64C-85AD-EC42FF4DB3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3AE05-53C2-B145-82FC-6F69C1785EB9}" type="datetimeFigureOut">
              <a:rPr lang="ru-RU" smtClean="0"/>
              <a:t>07.12.2019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6B07F18-6AD3-AF45-B146-FAFCF5C2F7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7958B46-3E97-C54E-83F3-C8AEFC972E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083CF-C563-A746-9E9D-0AA0F2B28F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58812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D838B567-5BE3-C740-9346-B70E41D6C8B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72BE4B94-6ECC-7D42-931C-05F5A4E3BC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0F8B8A6-4D38-1D44-81FD-A9C1EE81D5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3AE05-53C2-B145-82FC-6F69C1785EB9}" type="datetimeFigureOut">
              <a:rPr lang="ru-RU" smtClean="0"/>
              <a:t>07.12.2019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D72D4D5-2F52-6444-9ED5-A7F12DACC2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5856E00-83FF-AA4B-8C44-14882471C6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083CF-C563-A746-9E9D-0AA0F2B28F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14938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0B42C7B-EDEF-6546-B52D-3917BE4AD9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5235B44-3ECF-1342-89E0-B35BBAE9F4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66527F0-4F76-034A-B1B8-E6768FBD46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3AE05-53C2-B145-82FC-6F69C1785EB9}" type="datetimeFigureOut">
              <a:rPr lang="ru-RU" smtClean="0"/>
              <a:t>07.12.2019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23B90F9-FD66-7540-A227-C4BF0D8A99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15D1113-D83E-7244-96A2-E8C35A0C59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083CF-C563-A746-9E9D-0AA0F2B28F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33113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29148C3-27BA-674B-8AAE-47BE45D8BF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AA1C52E9-2CDC-274F-8BFE-545C16FB25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68EB71F-3590-F047-95E7-88495CC23B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3AE05-53C2-B145-82FC-6F69C1785EB9}" type="datetimeFigureOut">
              <a:rPr lang="ru-RU" smtClean="0"/>
              <a:t>07.12.2019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184DB78-7FE7-8D40-9CF6-9CE5642458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8A5D325-2DC3-3944-B371-093E93EC57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083CF-C563-A746-9E9D-0AA0F2B28F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69730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3219375-4E7C-5345-8DFA-6BB222ED29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4AC7332-2F0E-BA43-AB9F-B5F1406E2ED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50B48F15-9E0E-4F4B-A3C9-52A96D42FE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C9982A13-DB04-0E47-800C-98BC9C28B2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3AE05-53C2-B145-82FC-6F69C1785EB9}" type="datetimeFigureOut">
              <a:rPr lang="ru-RU" smtClean="0"/>
              <a:t>07.12.2019</a:t>
            </a:fld>
            <a:endParaRPr lang="ru-R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ACBC82E0-254A-C246-B30C-8218B195D1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DF095DD5-29ED-F84A-B66E-7D78C50041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083CF-C563-A746-9E9D-0AA0F2B28F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58960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CA0FE55-1B30-504B-AAF3-013830B823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F7AB37AE-DE24-6949-9503-426CF0E7E7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67568102-56D9-1746-83C1-7B69741E35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99DB3A84-82C1-8147-9CEA-C59516AC9E9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9F340F7C-2EB3-C44B-8623-A35BA99E433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D37FF1F7-2775-754C-AED7-E9B59EA9C6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3AE05-53C2-B145-82FC-6F69C1785EB9}" type="datetimeFigureOut">
              <a:rPr lang="ru-RU" smtClean="0"/>
              <a:t>07.12.2019</a:t>
            </a:fld>
            <a:endParaRPr lang="ru-R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547F261D-1AC6-A34B-A971-D0DF0B15A6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F07D181C-FD21-A148-9CA3-691BD80FCE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083CF-C563-A746-9E9D-0AA0F2B28F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11607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C411453-8D63-184A-897B-AE25D857F5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F9567609-E229-1745-B719-89930EEF6A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3AE05-53C2-B145-82FC-6F69C1785EB9}" type="datetimeFigureOut">
              <a:rPr lang="ru-RU" smtClean="0"/>
              <a:t>07.12.2019</a:t>
            </a:fld>
            <a:endParaRPr lang="ru-R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28DD2C3B-CF90-8F42-810D-AC03249378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1CCEFD1F-212B-1A42-AE35-BAAA45076D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083CF-C563-A746-9E9D-0AA0F2B28F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56254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18A4908A-B251-1940-AAEF-D7C70B05EE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3AE05-53C2-B145-82FC-6F69C1785EB9}" type="datetimeFigureOut">
              <a:rPr lang="ru-RU" smtClean="0"/>
              <a:t>07.12.2019</a:t>
            </a:fld>
            <a:endParaRPr lang="ru-R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936B20DB-2859-FA47-BE77-5C40B6EEBB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112A456E-1392-2045-86B2-54996AEC75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083CF-C563-A746-9E9D-0AA0F2B28F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13657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33D64E0-0A3D-4142-B5B6-BF6472F3E8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39244E6-EEE0-DA4B-86A8-C247F2F28E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8A2F0F55-E1B8-B44D-81A5-625B6D7D6E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DA689ABF-7CC6-8342-81ED-69FBCD2A15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3AE05-53C2-B145-82FC-6F69C1785EB9}" type="datetimeFigureOut">
              <a:rPr lang="ru-RU" smtClean="0"/>
              <a:t>07.12.2019</a:t>
            </a:fld>
            <a:endParaRPr lang="ru-R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599432D5-520E-E34D-B3D3-5B3B6D6A1D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7939C5FF-B35D-5849-B9A0-AC341E5DD0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083CF-C563-A746-9E9D-0AA0F2B28F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97266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C2D935C-8516-C649-92F5-101E382FD9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D857FB00-168E-A043-B38D-A60AC327E93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BFF360FA-FC15-D849-AEC4-8E227794CD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3B1FA1DB-4D87-D74A-99E1-7CCDFCC404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3AE05-53C2-B145-82FC-6F69C1785EB9}" type="datetimeFigureOut">
              <a:rPr lang="ru-RU" smtClean="0"/>
              <a:t>07.12.2019</a:t>
            </a:fld>
            <a:endParaRPr lang="ru-R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B6F4CDF4-DD5B-A44D-B8FD-1C9C56482C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43679B69-A7BC-964E-BCB8-D0A9C83652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083CF-C563-A746-9E9D-0AA0F2B28F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20422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B119AECB-C9E7-2847-A75E-EFAC469570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DB392039-843E-2848-A4FE-2B7078B959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C658B52-480C-934D-8BF6-E5E03D05DCE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03AE05-53C2-B145-82FC-6F69C1785EB9}" type="datetimeFigureOut">
              <a:rPr lang="ru-RU" smtClean="0"/>
              <a:t>07.12.2019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B044A67-23E0-9342-BFCE-44871035F1E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6D9E109-5DDE-B546-8D8B-2C01F0495A8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C083CF-C563-A746-9E9D-0AA0F2B28F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44430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A9761D2-C403-5348-9448-37DDB351721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21792" y="896112"/>
            <a:ext cx="10661904" cy="3273552"/>
          </a:xfrm>
        </p:spPr>
        <p:txBody>
          <a:bodyPr>
            <a:noAutofit/>
          </a:bodyPr>
          <a:lstStyle/>
          <a:p>
            <a:r>
              <a:rPr lang="ru-RU" sz="3200" b="1" dirty="0"/>
              <a:t>Научно-учебная </a:t>
            </a:r>
            <a:r>
              <a:rPr lang="ru-RU" sz="3200" b="1" dirty="0" smtClean="0"/>
              <a:t>группа</a:t>
            </a:r>
            <a:br>
              <a:rPr lang="ru-RU" sz="3200" b="1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4000" b="1" dirty="0" smtClean="0"/>
              <a:t>Цены </a:t>
            </a:r>
            <a:r>
              <a:rPr lang="ru-RU" sz="4000" b="1" dirty="0"/>
              <a:t>в </a:t>
            </a:r>
            <a:r>
              <a:rPr lang="ru-RU" sz="4000" b="1" dirty="0" smtClean="0"/>
              <a:t>России</a:t>
            </a:r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3600" b="1" dirty="0" smtClean="0"/>
              <a:t> </a:t>
            </a:r>
            <a:r>
              <a:rPr lang="ru-RU" sz="3600" b="1" dirty="0"/>
              <a:t>во второй половине XVII – </a:t>
            </a:r>
            <a:r>
              <a:rPr lang="ru-RU" sz="3600" b="1" dirty="0" smtClean="0"/>
              <a:t>первой </a:t>
            </a:r>
            <a:r>
              <a:rPr lang="ru-RU" sz="3600" b="1" dirty="0"/>
              <a:t>трети XVIII вв.: </a:t>
            </a: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/>
              <a:t>реконструкция динамики</a:t>
            </a:r>
            <a:br>
              <a:rPr lang="ru-RU" sz="3600" b="1" dirty="0" smtClean="0"/>
            </a:br>
            <a:r>
              <a:rPr lang="ru-RU" sz="3600" b="1" dirty="0" smtClean="0"/>
              <a:t> </a:t>
            </a:r>
            <a:r>
              <a:rPr lang="ru-RU" sz="3600" b="1" dirty="0"/>
              <a:t>и верификация </a:t>
            </a:r>
            <a:r>
              <a:rPr lang="ru-RU" sz="3600" b="1" dirty="0" smtClean="0"/>
              <a:t>данных</a:t>
            </a:r>
            <a:endParaRPr lang="ru-RU" sz="3600" b="1" dirty="0">
              <a:latin typeface="Helvetic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53200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8012A5F-D426-6444-8354-AA5DAE4C93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>
              <a:latin typeface="Helvetica" pitchFamily="2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B85D50A-7EBD-BB42-95D8-F61562756C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>
              <a:latin typeface="Helvetica" pitchFamily="2" charset="0"/>
            </a:endParaRPr>
          </a:p>
          <a:p>
            <a:endParaRPr lang="ru-RU" dirty="0">
              <a:latin typeface="Helvetica" pitchFamily="2" charset="0"/>
            </a:endParaRPr>
          </a:p>
          <a:p>
            <a:pPr algn="ctr"/>
            <a:r>
              <a:rPr lang="ru-RU" dirty="0" smtClean="0">
                <a:latin typeface="Helvetica" pitchFamily="2" charset="0"/>
              </a:rPr>
              <a:t>Спасибо за внимание!</a:t>
            </a:r>
            <a:endParaRPr lang="ru-RU" dirty="0">
              <a:latin typeface="Helvetic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31391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5825" y="365126"/>
            <a:ext cx="11404121" cy="825320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/>
              <a:t>Маньков А.Г. Цены </a:t>
            </a:r>
            <a:r>
              <a:rPr lang="ru-RU" sz="2800" b="1" dirty="0"/>
              <a:t>и их движение в Русском государстве XVI века. М</a:t>
            </a:r>
            <a:r>
              <a:rPr lang="ru-RU" sz="2800" b="1" dirty="0" smtClean="0"/>
              <a:t>., </a:t>
            </a:r>
            <a:r>
              <a:rPr lang="ru-RU" sz="2800" b="1" dirty="0"/>
              <a:t>1951</a:t>
            </a: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90446"/>
            <a:ext cx="12192000" cy="5952226"/>
          </a:xfrm>
        </p:spPr>
      </p:pic>
    </p:spTree>
    <p:extLst>
      <p:ext uri="{BB962C8B-B14F-4D97-AF65-F5344CB8AC3E}">
        <p14:creationId xmlns:p14="http://schemas.microsoft.com/office/powerpoint/2010/main" val="3239277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9781" y="365125"/>
            <a:ext cx="11852694" cy="1325563"/>
          </a:xfrm>
        </p:spPr>
        <p:txBody>
          <a:bodyPr>
            <a:normAutofit/>
          </a:bodyPr>
          <a:lstStyle/>
          <a:p>
            <a:r>
              <a:rPr lang="ru-RU" sz="2800" b="1" dirty="0"/>
              <a:t>Миронов Б.Н. Хлебные цены в России за два столетия (XVIII-XIX вв</a:t>
            </a:r>
            <a:r>
              <a:rPr lang="ru-RU" sz="2800" b="1" dirty="0" smtClean="0"/>
              <a:t>.) Л., 1985</a:t>
            </a:r>
            <a:r>
              <a:rPr lang="ru-RU" sz="2800" b="1" dirty="0"/>
              <a:t/>
            </a:r>
            <a:br>
              <a:rPr lang="ru-RU" sz="2800" b="1" dirty="0"/>
            </a:br>
            <a:endParaRPr lang="ru-RU" sz="2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Users\art-s\Desktop\Миронов_copy-48-48-00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76710"/>
            <a:ext cx="12192000" cy="57106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093337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B7F7B7A-2378-6747-8A81-9969DC9135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Helvetica" pitchFamily="2" charset="0"/>
              </a:rPr>
              <a:t>Задачи:</a:t>
            </a:r>
            <a:endParaRPr lang="ru-RU" dirty="0">
              <a:latin typeface="Helvetica" pitchFamily="2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3536545-5B46-4E46-9DA0-900E4045E1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just"/>
            <a:r>
              <a:rPr lang="ru-RU" sz="3200" dirty="0"/>
              <a:t>Выявить первичные данные о ценах в России во второй половине XVII – первой трети XVIII вв</a:t>
            </a:r>
            <a:r>
              <a:rPr lang="ru-RU" sz="3200" dirty="0" smtClean="0"/>
              <a:t>.</a:t>
            </a:r>
          </a:p>
          <a:p>
            <a:pPr algn="just"/>
            <a:r>
              <a:rPr lang="ru-RU" sz="3200" dirty="0"/>
              <a:t>Реконструировать однородные временные ряды </a:t>
            </a:r>
            <a:r>
              <a:rPr lang="ru-RU" sz="3200" dirty="0" smtClean="0"/>
              <a:t>цен </a:t>
            </a:r>
            <a:endParaRPr lang="ru-RU" sz="3200" dirty="0"/>
          </a:p>
          <a:p>
            <a:pPr lvl="0" algn="just"/>
            <a:r>
              <a:rPr lang="ru-RU" sz="3200" dirty="0" smtClean="0"/>
              <a:t>Определить </a:t>
            </a:r>
            <a:r>
              <a:rPr lang="ru-RU" sz="3200" dirty="0"/>
              <a:t>степень </a:t>
            </a:r>
            <a:r>
              <a:rPr lang="ru-RU" sz="3200" dirty="0" smtClean="0"/>
              <a:t>достоверности </a:t>
            </a:r>
            <a:r>
              <a:rPr lang="ru-RU" sz="3200" dirty="0"/>
              <a:t>сведений о ценах</a:t>
            </a:r>
          </a:p>
          <a:p>
            <a:pPr lvl="0" algn="just"/>
            <a:r>
              <a:rPr lang="ru-RU" sz="3200" dirty="0" smtClean="0"/>
              <a:t>Определить </a:t>
            </a:r>
            <a:r>
              <a:rPr lang="ru-RU" sz="3200" dirty="0"/>
              <a:t>факторы ценообразования и степень их влияния</a:t>
            </a:r>
          </a:p>
          <a:p>
            <a:pPr algn="just"/>
            <a:endParaRPr lang="ru-RU" sz="3200" dirty="0">
              <a:latin typeface="Helvetic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72076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Научный задел: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345721"/>
            <a:ext cx="10515600" cy="4831242"/>
          </a:xfrm>
        </p:spPr>
        <p:txBody>
          <a:bodyPr>
            <a:normAutofit/>
          </a:bodyPr>
          <a:lstStyle/>
          <a:p>
            <a:r>
              <a:rPr lang="ru-RU" dirty="0"/>
              <a:t>(18) Духовное ведомство; </a:t>
            </a:r>
            <a:endParaRPr lang="ru-RU" dirty="0" smtClean="0"/>
          </a:p>
          <a:p>
            <a:r>
              <a:rPr lang="ru-RU" dirty="0" smtClean="0"/>
              <a:t>(</a:t>
            </a:r>
            <a:r>
              <a:rPr lang="ru-RU" dirty="0"/>
              <a:t>1191) Знаменский мужской монастырь</a:t>
            </a:r>
            <a:r>
              <a:rPr lang="ru-RU" dirty="0" smtClean="0"/>
              <a:t>;</a:t>
            </a:r>
          </a:p>
          <a:p>
            <a:r>
              <a:rPr lang="ru-RU" dirty="0" smtClean="0"/>
              <a:t> </a:t>
            </a:r>
            <a:r>
              <a:rPr lang="ru-RU" dirty="0"/>
              <a:t>(1201) Соловецкий мужской монастырь; </a:t>
            </a:r>
          </a:p>
          <a:p>
            <a:r>
              <a:rPr lang="ru-RU" dirty="0" smtClean="0"/>
              <a:t>(</a:t>
            </a:r>
            <a:r>
              <a:rPr lang="ru-RU" dirty="0"/>
              <a:t>1441) Кириллов Белозерский монастырь</a:t>
            </a:r>
            <a:r>
              <a:rPr lang="ru-RU" dirty="0" smtClean="0"/>
              <a:t>;</a:t>
            </a:r>
          </a:p>
          <a:p>
            <a:r>
              <a:rPr lang="ru-RU" dirty="0" smtClean="0"/>
              <a:t>(</a:t>
            </a:r>
            <a:r>
              <a:rPr lang="ru-RU" dirty="0"/>
              <a:t>1196) Антониев </a:t>
            </a:r>
            <a:r>
              <a:rPr lang="ru-RU" dirty="0" err="1"/>
              <a:t>Сийский</a:t>
            </a:r>
            <a:r>
              <a:rPr lang="ru-RU" dirty="0"/>
              <a:t> мужской монастырь; </a:t>
            </a:r>
            <a:endParaRPr lang="ru-RU" dirty="0" smtClean="0"/>
          </a:p>
          <a:p>
            <a:r>
              <a:rPr lang="ru-RU" dirty="0" smtClean="0"/>
              <a:t>(</a:t>
            </a:r>
            <a:r>
              <a:rPr lang="ru-RU" dirty="0"/>
              <a:t>1447) Вознесенская Давыдова мужская пустынь; </a:t>
            </a:r>
            <a:endParaRPr lang="ru-RU" dirty="0" smtClean="0"/>
          </a:p>
          <a:p>
            <a:r>
              <a:rPr lang="ru-RU" dirty="0" smtClean="0"/>
              <a:t>(</a:t>
            </a:r>
            <a:r>
              <a:rPr lang="ru-RU" dirty="0"/>
              <a:t>1456) Александрова-Спасская пустынь; </a:t>
            </a:r>
            <a:endParaRPr lang="ru-RU" dirty="0" smtClean="0"/>
          </a:p>
          <a:p>
            <a:r>
              <a:rPr lang="ru-RU" dirty="0" smtClean="0"/>
              <a:t>(</a:t>
            </a:r>
            <a:r>
              <a:rPr lang="ru-RU" dirty="0"/>
              <a:t>1464) Спасская-</a:t>
            </a:r>
            <a:r>
              <a:rPr lang="ru-RU" dirty="0" err="1"/>
              <a:t>Печенская</a:t>
            </a:r>
            <a:r>
              <a:rPr lang="ru-RU" dirty="0"/>
              <a:t> пустынь </a:t>
            </a:r>
            <a:r>
              <a:rPr lang="ru-RU" dirty="0" err="1"/>
              <a:t>Важского</a:t>
            </a:r>
            <a:r>
              <a:rPr lang="ru-RU" dirty="0"/>
              <a:t> уезда; </a:t>
            </a:r>
            <a:endParaRPr lang="ru-RU" dirty="0" smtClean="0"/>
          </a:p>
          <a:p>
            <a:r>
              <a:rPr lang="ru-RU" dirty="0" smtClean="0"/>
              <a:t>(</a:t>
            </a:r>
            <a:r>
              <a:rPr lang="ru-RU" dirty="0"/>
              <a:t>1466) </a:t>
            </a:r>
            <a:r>
              <a:rPr lang="ru-RU" dirty="0" err="1"/>
              <a:t>Кривозерская</a:t>
            </a:r>
            <a:r>
              <a:rPr lang="ru-RU" dirty="0"/>
              <a:t> Троицкая пустынь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016290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500331"/>
            <a:ext cx="10515600" cy="759125"/>
          </a:xfrm>
        </p:spPr>
        <p:txBody>
          <a:bodyPr>
            <a:normAutofit/>
          </a:bodyPr>
          <a:lstStyle/>
          <a:p>
            <a:r>
              <a:rPr lang="ru-RU" b="1" dirty="0" smtClean="0"/>
              <a:t>Методология исследования:</a:t>
            </a:r>
            <a:endParaRPr lang="ru-RU" b="1" dirty="0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839788" y="1259457"/>
            <a:ext cx="5157787" cy="1245618"/>
          </a:xfrm>
        </p:spPr>
        <p:txBody>
          <a:bodyPr>
            <a:normAutofit/>
          </a:bodyPr>
          <a:lstStyle/>
          <a:p>
            <a:r>
              <a:rPr lang="ru-RU" sz="3200" dirty="0"/>
              <a:t>Временные ряды: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 smtClean="0"/>
              <a:t>Интервальные </a:t>
            </a:r>
          </a:p>
          <a:p>
            <a:r>
              <a:rPr lang="ru-RU" dirty="0" smtClean="0"/>
              <a:t>Региональные</a:t>
            </a:r>
          </a:p>
          <a:p>
            <a:r>
              <a:rPr lang="ru-RU" dirty="0" smtClean="0"/>
              <a:t>Общероссийские </a:t>
            </a:r>
          </a:p>
          <a:p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Экономические районы:</a:t>
            </a:r>
            <a:endParaRPr lang="ru-RU" sz="3200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ru-RU" dirty="0" smtClean="0"/>
              <a:t>Северный, </a:t>
            </a:r>
          </a:p>
          <a:p>
            <a:r>
              <a:rPr lang="ru-RU" dirty="0" smtClean="0"/>
              <a:t>Восточный, </a:t>
            </a:r>
          </a:p>
          <a:p>
            <a:r>
              <a:rPr lang="ru-RU" dirty="0" smtClean="0"/>
              <a:t>Юго-Восточный, </a:t>
            </a:r>
          </a:p>
          <a:p>
            <a:r>
              <a:rPr lang="ru-RU" dirty="0" smtClean="0"/>
              <a:t>Волжский, </a:t>
            </a:r>
          </a:p>
          <a:p>
            <a:r>
              <a:rPr lang="ru-RU" dirty="0" smtClean="0"/>
              <a:t>Центрально-Черноземный</a:t>
            </a:r>
          </a:p>
          <a:p>
            <a:r>
              <a:rPr lang="ru-RU" dirty="0" smtClean="0"/>
              <a:t>Центрально-Нечернозёмный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853800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Верификация данных</a:t>
            </a:r>
            <a:endParaRPr lang="ru-RU" b="1" dirty="0"/>
          </a:p>
        </p:txBody>
      </p:sp>
      <p:sp>
        <p:nvSpPr>
          <p:cNvPr id="8" name="Объект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Ошибки репрезентативности</a:t>
            </a:r>
          </a:p>
          <a:p>
            <a:r>
              <a:rPr lang="ru-RU" dirty="0" smtClean="0"/>
              <a:t>Ошибки регистрации</a:t>
            </a:r>
          </a:p>
          <a:p>
            <a:r>
              <a:rPr lang="ru-RU" dirty="0" smtClean="0"/>
              <a:t>Случайные ошибки</a:t>
            </a:r>
          </a:p>
          <a:p>
            <a:r>
              <a:rPr lang="ru-RU" dirty="0" smtClean="0"/>
              <a:t>Систематические ошибки</a:t>
            </a:r>
          </a:p>
          <a:p>
            <a:endParaRPr lang="ru-RU" dirty="0"/>
          </a:p>
          <a:p>
            <a:r>
              <a:rPr lang="ru-RU" dirty="0" smtClean="0"/>
              <a:t>1708-1723 гг.: </a:t>
            </a:r>
            <a:r>
              <a:rPr lang="ru-RU" dirty="0"/>
              <a:t>сведения, отраженные в </a:t>
            </a:r>
            <a:r>
              <a:rPr lang="ru-RU" dirty="0" smtClean="0"/>
              <a:t>ведомостях, </a:t>
            </a:r>
            <a:r>
              <a:rPr lang="ru-RU" dirty="0"/>
              <a:t>сопоставимы </a:t>
            </a:r>
            <a:r>
              <a:rPr lang="ru-RU" dirty="0" smtClean="0"/>
              <a:t>ли со </a:t>
            </a:r>
            <a:r>
              <a:rPr lang="ru-RU" dirty="0"/>
              <a:t>сведениями из приходо-расходных </a:t>
            </a:r>
            <a:r>
              <a:rPr lang="ru-RU" dirty="0" smtClean="0"/>
              <a:t>книг</a:t>
            </a:r>
            <a:r>
              <a:rPr lang="ru-RU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6688785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Факторы цен: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природный </a:t>
            </a:r>
            <a:r>
              <a:rPr lang="ru-RU" dirty="0"/>
              <a:t>фактор </a:t>
            </a:r>
            <a:r>
              <a:rPr lang="ru-RU" dirty="0" smtClean="0"/>
              <a:t> являлся </a:t>
            </a:r>
            <a:r>
              <a:rPr lang="ru-RU" dirty="0"/>
              <a:t>ключевым фактором </a:t>
            </a:r>
            <a:r>
              <a:rPr lang="ru-RU" dirty="0" smtClean="0"/>
              <a:t>ценообразования?</a:t>
            </a:r>
            <a:endParaRPr lang="ru-RU" dirty="0"/>
          </a:p>
          <a:p>
            <a:r>
              <a:rPr lang="ru-RU" dirty="0" smtClean="0"/>
              <a:t>устойчивая </a:t>
            </a:r>
            <a:r>
              <a:rPr lang="ru-RU" dirty="0"/>
              <a:t>долговременная инфляция носила монетарный характер и была вызвана сознательной политикой наращивания денежной </a:t>
            </a:r>
            <a:r>
              <a:rPr lang="ru-RU" dirty="0" smtClean="0"/>
              <a:t>массы?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496021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Семинар: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 </a:t>
            </a:r>
            <a:r>
              <a:rPr lang="ru-RU" dirty="0"/>
              <a:t>Архивная эвристика в федеральных и региональных архивах </a:t>
            </a:r>
            <a:endParaRPr lang="ru-RU" dirty="0" smtClean="0"/>
          </a:p>
          <a:p>
            <a:r>
              <a:rPr lang="ru-RU" dirty="0" smtClean="0"/>
              <a:t> </a:t>
            </a:r>
            <a:r>
              <a:rPr lang="ru-RU" dirty="0"/>
              <a:t>Палеография XVII – XVIII вв.</a:t>
            </a:r>
          </a:p>
          <a:p>
            <a:r>
              <a:rPr lang="ru-RU" dirty="0" smtClean="0"/>
              <a:t> </a:t>
            </a:r>
            <a:r>
              <a:rPr lang="ru-RU" dirty="0"/>
              <a:t>Роль вспомогательных исторических дисциплин (исторической метрологии, хронологии, нумизматики, исторической географии) при работе с приходо-расходными книгами.</a:t>
            </a:r>
          </a:p>
          <a:p>
            <a:r>
              <a:rPr lang="ru-RU" dirty="0" smtClean="0"/>
              <a:t>Составление </a:t>
            </a:r>
            <a:r>
              <a:rPr lang="ru-RU" dirty="0"/>
              <a:t>базы данных о ценах в России XVII – первой трети XVIII </a:t>
            </a:r>
            <a:r>
              <a:rPr lang="ru-RU" dirty="0" smtClean="0"/>
              <a:t>вв.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733002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5854</TotalTime>
  <Words>270</Words>
  <Application>Microsoft Office PowerPoint</Application>
  <PresentationFormat>Произвольный</PresentationFormat>
  <Paragraphs>48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Office Theme</vt:lpstr>
      <vt:lpstr>Научно-учебная группа  Цены в России  во второй половине XVII – первой трети XVIII вв.:  реконструкция динамики  и верификация данных</vt:lpstr>
      <vt:lpstr>Маньков А.Г. Цены и их движение в Русском государстве XVI века. М., 1951</vt:lpstr>
      <vt:lpstr>Миронов Б.Н. Хлебные цены в России за два столетия (XVIII-XIX вв.) Л., 1985 </vt:lpstr>
      <vt:lpstr>Задачи:</vt:lpstr>
      <vt:lpstr>Научный задел:</vt:lpstr>
      <vt:lpstr>Методология исследования:</vt:lpstr>
      <vt:lpstr>Верификация данных</vt:lpstr>
      <vt:lpstr>Факторы цен:</vt:lpstr>
      <vt:lpstr>Семинар: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Цены в России, 1650–1733</dc:title>
  <dc:creator>Efimov Artem</dc:creator>
  <cp:lastModifiedBy>art-s</cp:lastModifiedBy>
  <cp:revision>26</cp:revision>
  <dcterms:created xsi:type="dcterms:W3CDTF">2019-01-09T16:38:15Z</dcterms:created>
  <dcterms:modified xsi:type="dcterms:W3CDTF">2019-12-07T11:30:50Z</dcterms:modified>
</cp:coreProperties>
</file>