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4" r:id="rId4"/>
    <p:sldId id="260" r:id="rId5"/>
    <p:sldId id="268" r:id="rId6"/>
    <p:sldId id="267" r:id="rId7"/>
    <p:sldId id="269" r:id="rId8"/>
    <p:sldId id="265" r:id="rId9"/>
    <p:sldId id="266" r:id="rId10"/>
    <p:sldId id="26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9"/>
  </p:normalViewPr>
  <p:slideViewPr>
    <p:cSldViewPr snapToGrid="0" snapToObjects="1">
      <p:cViewPr varScale="1">
        <p:scale>
          <a:sx n="65" d="100"/>
          <a:sy n="65" d="100"/>
        </p:scale>
        <p:origin x="-672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E32CC1-3650-8140-9C44-C2B0DB0824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0417539-8370-5944-BE54-6EA4522048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1E4291-6CFE-8C40-8C82-45526C27E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AE05-53C2-B145-82FC-6F69C1785EB9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F69B83-CA53-D64E-B0C8-50CCBCF7F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A0135A-B070-5743-8C1D-300F057BD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83CF-C563-A746-9E9D-0AA0F2B28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451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DBA8D5-69CF-CC46-B3D9-E93E9D9D8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83787F4-6129-BE47-A23A-D7794FBEEF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8E7DF4-1C0D-F64C-85AD-EC42FF4DB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AE05-53C2-B145-82FC-6F69C1785EB9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B07F18-6AD3-AF45-B146-FAFCF5C2F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7958B46-3E97-C54E-83F3-C8AEFC972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83CF-C563-A746-9E9D-0AA0F2B28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881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838B567-5BE3-C740-9346-B70E41D6C8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2BE4B94-6ECC-7D42-931C-05F5A4E3B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F8B8A6-4D38-1D44-81FD-A9C1EE81D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AE05-53C2-B145-82FC-6F69C1785EB9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D72D4D5-2F52-6444-9ED5-A7F12DAC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5856E00-83FF-AA4B-8C44-14882471C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83CF-C563-A746-9E9D-0AA0F2B28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493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B42C7B-EDEF-6546-B52D-3917BE4AD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235B44-3ECF-1342-89E0-B35BBAE9F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6527F0-4F76-034A-B1B8-E6768FBD4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AE05-53C2-B145-82FC-6F69C1785EB9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3B90F9-FD66-7540-A227-C4BF0D8A9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5D1113-D83E-7244-96A2-E8C35A0C5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83CF-C563-A746-9E9D-0AA0F2B28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311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9148C3-27BA-674B-8AAE-47BE45D8B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A1C52E9-2CDC-274F-8BFE-545C16FB2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8EB71F-3590-F047-95E7-88495CC23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AE05-53C2-B145-82FC-6F69C1785EB9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84DB78-7FE7-8D40-9CF6-9CE564245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A5D325-2DC3-3944-B371-093E93EC5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83CF-C563-A746-9E9D-0AA0F2B28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973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219375-4E7C-5345-8DFA-6BB222ED2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AC7332-2F0E-BA43-AB9F-B5F1406E2E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0B48F15-9E0E-4F4B-A3C9-52A96D42F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9982A13-DB04-0E47-800C-98BC9C28B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AE05-53C2-B145-82FC-6F69C1785EB9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CBC82E0-254A-C246-B30C-8218B195D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F095DD5-29ED-F84A-B66E-7D78C5004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83CF-C563-A746-9E9D-0AA0F2B28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896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A0FE55-1B30-504B-AAF3-013830B82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7AB37AE-DE24-6949-9503-426CF0E7E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7568102-56D9-1746-83C1-7B69741E3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9DB3A84-82C1-8147-9CEA-C59516AC9E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F340F7C-2EB3-C44B-8623-A35BA99E4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37FF1F7-2775-754C-AED7-E9B59EA9C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AE05-53C2-B145-82FC-6F69C1785EB9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47F261D-1AC6-A34B-A971-D0DF0B15A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07D181C-FD21-A148-9CA3-691BD80FC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83CF-C563-A746-9E9D-0AA0F2B28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160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411453-8D63-184A-897B-AE25D857F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9567609-E229-1745-B719-89930EEF6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AE05-53C2-B145-82FC-6F69C1785EB9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8DD2C3B-CF90-8F42-810D-AC0324937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CCEFD1F-212B-1A42-AE35-BAAA45076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83CF-C563-A746-9E9D-0AA0F2B28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62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8A4908A-B251-1940-AAEF-D7C70B05E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AE05-53C2-B145-82FC-6F69C1785EB9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36B20DB-2859-FA47-BE77-5C40B6EEB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12A456E-1392-2045-86B2-54996AEC7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83CF-C563-A746-9E9D-0AA0F2B28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36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3D64E0-0A3D-4142-B5B6-BF6472F3E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9244E6-EEE0-DA4B-86A8-C247F2F28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A2F0F55-E1B8-B44D-81A5-625B6D7D6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A689ABF-7CC6-8342-81ED-69FBCD2A1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AE05-53C2-B145-82FC-6F69C1785EB9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99432D5-520E-E34D-B3D3-5B3B6D6A1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939C5FF-B35D-5849-B9A0-AC341E5DD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83CF-C563-A746-9E9D-0AA0F2B28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726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2D935C-8516-C649-92F5-101E382FD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857FB00-168E-A043-B38D-A60AC327E9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FF360FA-FC15-D849-AEC4-8E227794CD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B1FA1DB-4D87-D74A-99E1-7CCDFCC40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AE05-53C2-B145-82FC-6F69C1785EB9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6F4CDF4-DD5B-A44D-B8FD-1C9C56482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3679B69-A7BC-964E-BCB8-D0A9C8365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83CF-C563-A746-9E9D-0AA0F2B28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04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119AECB-C9E7-2847-A75E-EFAC46957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B392039-843E-2848-A4FE-2B7078B95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C658B52-480C-934D-8BF6-E5E03D05DC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3AE05-53C2-B145-82FC-6F69C1785EB9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B044A67-23E0-9342-BFCE-44871035F1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6D9E109-5DDE-B546-8D8B-2C01F0495A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083CF-C563-A746-9E9D-0AA0F2B28F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44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9761D2-C403-5348-9448-37DDB35172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1792" y="896112"/>
            <a:ext cx="10661904" cy="3273552"/>
          </a:xfrm>
        </p:spPr>
        <p:txBody>
          <a:bodyPr>
            <a:noAutofit/>
          </a:bodyPr>
          <a:lstStyle/>
          <a:p>
            <a:r>
              <a:rPr lang="ru-RU" sz="3200" b="1" dirty="0"/>
              <a:t>Научно-учебная </a:t>
            </a:r>
            <a:r>
              <a:rPr lang="ru-RU" sz="3200" b="1" dirty="0" smtClean="0"/>
              <a:t>группа</a:t>
            </a:r>
            <a:br>
              <a:rPr lang="ru-RU" sz="3200" b="1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4000" b="1" dirty="0" smtClean="0"/>
              <a:t>Цены </a:t>
            </a:r>
            <a:r>
              <a:rPr lang="ru-RU" sz="4000" b="1" dirty="0"/>
              <a:t>в </a:t>
            </a:r>
            <a:r>
              <a:rPr lang="ru-RU" sz="4000" b="1" dirty="0" smtClean="0"/>
              <a:t>России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600" b="1" dirty="0" smtClean="0"/>
              <a:t> </a:t>
            </a:r>
            <a:r>
              <a:rPr lang="ru-RU" sz="3600" b="1" dirty="0"/>
              <a:t>во второй половине XVII – </a:t>
            </a:r>
            <a:r>
              <a:rPr lang="ru-RU" sz="3600" b="1" dirty="0" smtClean="0"/>
              <a:t>первой </a:t>
            </a:r>
            <a:r>
              <a:rPr lang="ru-RU" sz="3600" b="1" dirty="0"/>
              <a:t>трети XVIII вв.: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реконструкция динамики</a:t>
            </a:r>
            <a:br>
              <a:rPr lang="ru-RU" sz="3600" b="1" dirty="0" smtClean="0"/>
            </a:br>
            <a:r>
              <a:rPr lang="ru-RU" sz="3600" b="1" dirty="0" smtClean="0"/>
              <a:t> </a:t>
            </a:r>
            <a:r>
              <a:rPr lang="ru-RU" sz="3600" b="1" dirty="0"/>
              <a:t>и верификация </a:t>
            </a:r>
            <a:r>
              <a:rPr lang="ru-RU" sz="3600" b="1" dirty="0" smtClean="0"/>
              <a:t>данных</a:t>
            </a:r>
            <a:endParaRPr lang="ru-RU" sz="3600" b="1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320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012A5F-D426-6444-8354-AA5DAE4C9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latin typeface="Helvetica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85D50A-7EBD-BB42-95D8-F61562756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latin typeface="Helvetica" pitchFamily="2" charset="0"/>
            </a:endParaRPr>
          </a:p>
          <a:p>
            <a:endParaRPr lang="ru-RU" dirty="0">
              <a:latin typeface="Helvetica" pitchFamily="2" charset="0"/>
            </a:endParaRPr>
          </a:p>
          <a:p>
            <a:pPr algn="ctr"/>
            <a:r>
              <a:rPr lang="ru-RU" dirty="0" smtClean="0">
                <a:latin typeface="Helvetica" pitchFamily="2" charset="0"/>
              </a:rPr>
              <a:t>Спасибо за внимание!</a:t>
            </a:r>
            <a:endParaRPr lang="ru-RU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139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825" y="365126"/>
            <a:ext cx="11404121" cy="82532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Маньков А.Г. Цены </a:t>
            </a:r>
            <a:r>
              <a:rPr lang="ru-RU" sz="2800" b="1" dirty="0"/>
              <a:t>и их движение в Русском государстве XVI века. М</a:t>
            </a:r>
            <a:r>
              <a:rPr lang="ru-RU" sz="2800" b="1" dirty="0" smtClean="0"/>
              <a:t>., </a:t>
            </a:r>
            <a:r>
              <a:rPr lang="ru-RU" sz="2800" b="1" dirty="0"/>
              <a:t>1951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0446"/>
            <a:ext cx="12192000" cy="5952226"/>
          </a:xfrm>
        </p:spPr>
      </p:pic>
    </p:spTree>
    <p:extLst>
      <p:ext uri="{BB962C8B-B14F-4D97-AF65-F5344CB8AC3E}">
        <p14:creationId xmlns:p14="http://schemas.microsoft.com/office/powerpoint/2010/main" val="323927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781" y="365125"/>
            <a:ext cx="11852694" cy="1325563"/>
          </a:xfrm>
        </p:spPr>
        <p:txBody>
          <a:bodyPr>
            <a:normAutofit/>
          </a:bodyPr>
          <a:lstStyle/>
          <a:p>
            <a:r>
              <a:rPr lang="ru-RU" sz="2800" b="1" dirty="0"/>
              <a:t>Миронов Б.Н. Хлебные цены в России за два столетия (XVIII-XIX вв</a:t>
            </a:r>
            <a:r>
              <a:rPr lang="ru-RU" sz="2800" b="1" dirty="0" smtClean="0"/>
              <a:t>.) Л., 1985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art-s\Desktop\Миронов_copy-48-48-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6710"/>
            <a:ext cx="12192000" cy="571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9333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F7B7A-2378-6747-8A81-9969DC913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Helvetica" pitchFamily="2" charset="0"/>
              </a:rPr>
              <a:t>Задачи:</a:t>
            </a:r>
            <a:endParaRPr lang="ru-RU" dirty="0">
              <a:latin typeface="Helvetica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536545-5B46-4E46-9DA0-900E4045E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ru-RU" sz="3200" dirty="0"/>
              <a:t>Выявить первичные данные о ценах в России во второй половине XVII – первой трети XVIII вв</a:t>
            </a:r>
            <a:r>
              <a:rPr lang="ru-RU" sz="3200" dirty="0" smtClean="0"/>
              <a:t>.</a:t>
            </a:r>
          </a:p>
          <a:p>
            <a:pPr algn="just"/>
            <a:r>
              <a:rPr lang="ru-RU" sz="3200" dirty="0"/>
              <a:t>Реконструировать однородные временные ряды </a:t>
            </a:r>
            <a:r>
              <a:rPr lang="ru-RU" sz="3200" dirty="0" smtClean="0"/>
              <a:t>цен </a:t>
            </a:r>
            <a:endParaRPr lang="ru-RU" sz="3200" dirty="0"/>
          </a:p>
          <a:p>
            <a:pPr lvl="0" algn="just"/>
            <a:r>
              <a:rPr lang="ru-RU" sz="3200" dirty="0" smtClean="0"/>
              <a:t>Определить </a:t>
            </a:r>
            <a:r>
              <a:rPr lang="ru-RU" sz="3200" dirty="0"/>
              <a:t>степень </a:t>
            </a:r>
            <a:r>
              <a:rPr lang="ru-RU" sz="3200" dirty="0" smtClean="0"/>
              <a:t>достоверности </a:t>
            </a:r>
            <a:r>
              <a:rPr lang="ru-RU" sz="3200" dirty="0"/>
              <a:t>сведений о ценах</a:t>
            </a:r>
          </a:p>
          <a:p>
            <a:pPr lvl="0" algn="just"/>
            <a:r>
              <a:rPr lang="ru-RU" sz="3200" dirty="0" smtClean="0"/>
              <a:t>Определить </a:t>
            </a:r>
            <a:r>
              <a:rPr lang="ru-RU" sz="3200" dirty="0"/>
              <a:t>факторы ценообразования и степень их влияния</a:t>
            </a:r>
          </a:p>
          <a:p>
            <a:pPr algn="just"/>
            <a:endParaRPr lang="ru-RU" sz="32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207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Научный задел: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45721"/>
            <a:ext cx="10515600" cy="4831242"/>
          </a:xfrm>
        </p:spPr>
        <p:txBody>
          <a:bodyPr>
            <a:normAutofit/>
          </a:bodyPr>
          <a:lstStyle/>
          <a:p>
            <a:r>
              <a:rPr lang="ru-RU" dirty="0"/>
              <a:t>(18) Духовное ведомство; 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ru-RU" dirty="0"/>
              <a:t>1191) Знаменский мужской монастырь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(1201) Соловецкий мужской монастырь; </a:t>
            </a:r>
          </a:p>
          <a:p>
            <a:r>
              <a:rPr lang="ru-RU" dirty="0" smtClean="0"/>
              <a:t>(</a:t>
            </a:r>
            <a:r>
              <a:rPr lang="ru-RU" dirty="0"/>
              <a:t>1441) Кириллов Белозерский монастырь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(</a:t>
            </a:r>
            <a:r>
              <a:rPr lang="ru-RU" dirty="0"/>
              <a:t>1196) Антониев </a:t>
            </a:r>
            <a:r>
              <a:rPr lang="ru-RU" dirty="0" err="1"/>
              <a:t>Сийский</a:t>
            </a:r>
            <a:r>
              <a:rPr lang="ru-RU" dirty="0"/>
              <a:t> мужской монастырь; 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ru-RU" dirty="0"/>
              <a:t>1447) Вознесенская Давыдова мужская пустынь; 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ru-RU" dirty="0"/>
              <a:t>1456) Александрова-Спасская пустынь; 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ru-RU" dirty="0"/>
              <a:t>1464) Спасская-</a:t>
            </a:r>
            <a:r>
              <a:rPr lang="ru-RU" dirty="0" err="1"/>
              <a:t>Печенская</a:t>
            </a:r>
            <a:r>
              <a:rPr lang="ru-RU" dirty="0"/>
              <a:t> пустынь </a:t>
            </a:r>
            <a:r>
              <a:rPr lang="ru-RU" dirty="0" err="1"/>
              <a:t>Важского</a:t>
            </a:r>
            <a:r>
              <a:rPr lang="ru-RU" dirty="0"/>
              <a:t> уезда; 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ru-RU" dirty="0"/>
              <a:t>1466) </a:t>
            </a:r>
            <a:r>
              <a:rPr lang="ru-RU" dirty="0" err="1"/>
              <a:t>Кривозерская</a:t>
            </a:r>
            <a:r>
              <a:rPr lang="ru-RU" dirty="0"/>
              <a:t> Троицкая пустынь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1629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500331"/>
            <a:ext cx="10515600" cy="759125"/>
          </a:xfrm>
        </p:spPr>
        <p:txBody>
          <a:bodyPr>
            <a:normAutofit/>
          </a:bodyPr>
          <a:lstStyle/>
          <a:p>
            <a:r>
              <a:rPr lang="ru-RU" b="1" dirty="0" smtClean="0"/>
              <a:t>Методология исследования:</a:t>
            </a:r>
            <a:endParaRPr lang="ru-RU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839788" y="1259457"/>
            <a:ext cx="5157787" cy="1245618"/>
          </a:xfrm>
        </p:spPr>
        <p:txBody>
          <a:bodyPr>
            <a:normAutofit/>
          </a:bodyPr>
          <a:lstStyle/>
          <a:p>
            <a:r>
              <a:rPr lang="ru-RU" sz="3200" dirty="0"/>
              <a:t>Временные ряды: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Интервальные </a:t>
            </a:r>
          </a:p>
          <a:p>
            <a:r>
              <a:rPr lang="ru-RU" dirty="0" smtClean="0"/>
              <a:t>Региональные</a:t>
            </a:r>
          </a:p>
          <a:p>
            <a:r>
              <a:rPr lang="ru-RU" dirty="0" smtClean="0"/>
              <a:t>Общероссийские 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Экономические районы: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Северный, </a:t>
            </a:r>
          </a:p>
          <a:p>
            <a:r>
              <a:rPr lang="ru-RU" dirty="0" smtClean="0"/>
              <a:t>Восточный, </a:t>
            </a:r>
          </a:p>
          <a:p>
            <a:r>
              <a:rPr lang="ru-RU" dirty="0" smtClean="0"/>
              <a:t>Юго-Восточный, </a:t>
            </a:r>
          </a:p>
          <a:p>
            <a:r>
              <a:rPr lang="ru-RU" dirty="0" smtClean="0"/>
              <a:t>Волжский, </a:t>
            </a:r>
          </a:p>
          <a:p>
            <a:r>
              <a:rPr lang="ru-RU" dirty="0" smtClean="0"/>
              <a:t>Центрально-Черноземный</a:t>
            </a:r>
          </a:p>
          <a:p>
            <a:r>
              <a:rPr lang="ru-RU" dirty="0" smtClean="0"/>
              <a:t>Центрально-Нечернозёмный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5380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Верификация данных</a:t>
            </a:r>
            <a:endParaRPr lang="ru-RU" b="1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Ошибки репрезентативности</a:t>
            </a:r>
          </a:p>
          <a:p>
            <a:r>
              <a:rPr lang="ru-RU" dirty="0" smtClean="0"/>
              <a:t>Ошибки регистрации</a:t>
            </a:r>
          </a:p>
          <a:p>
            <a:r>
              <a:rPr lang="ru-RU" dirty="0" smtClean="0"/>
              <a:t>Случайные ошибки</a:t>
            </a:r>
          </a:p>
          <a:p>
            <a:r>
              <a:rPr lang="ru-RU" dirty="0" smtClean="0"/>
              <a:t>Систематические ошибки</a:t>
            </a:r>
          </a:p>
          <a:p>
            <a:endParaRPr lang="ru-RU" dirty="0"/>
          </a:p>
          <a:p>
            <a:r>
              <a:rPr lang="ru-RU" dirty="0" smtClean="0"/>
              <a:t>1708-1723 гг.: </a:t>
            </a:r>
            <a:r>
              <a:rPr lang="ru-RU" dirty="0"/>
              <a:t>сведения, отраженные в </a:t>
            </a:r>
            <a:r>
              <a:rPr lang="ru-RU" dirty="0" smtClean="0"/>
              <a:t>ведомостях, </a:t>
            </a:r>
            <a:r>
              <a:rPr lang="ru-RU" dirty="0"/>
              <a:t>сопоставимы </a:t>
            </a:r>
            <a:r>
              <a:rPr lang="ru-RU" dirty="0" smtClean="0"/>
              <a:t>ли со </a:t>
            </a:r>
            <a:r>
              <a:rPr lang="ru-RU" dirty="0"/>
              <a:t>сведениями из приходо-расходных </a:t>
            </a:r>
            <a:r>
              <a:rPr lang="ru-RU" dirty="0" smtClean="0"/>
              <a:t>книг</a:t>
            </a:r>
            <a:r>
              <a:rPr lang="ru-RU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68878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Факторы цен: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природный </a:t>
            </a:r>
            <a:r>
              <a:rPr lang="ru-RU" dirty="0"/>
              <a:t>фактор </a:t>
            </a:r>
            <a:r>
              <a:rPr lang="ru-RU" dirty="0" smtClean="0"/>
              <a:t> являлся </a:t>
            </a:r>
            <a:r>
              <a:rPr lang="ru-RU" dirty="0"/>
              <a:t>ключевым фактором </a:t>
            </a:r>
            <a:r>
              <a:rPr lang="ru-RU" dirty="0" smtClean="0"/>
              <a:t>ценообразования?</a:t>
            </a:r>
            <a:endParaRPr lang="ru-RU" dirty="0"/>
          </a:p>
          <a:p>
            <a:r>
              <a:rPr lang="ru-RU" dirty="0" smtClean="0"/>
              <a:t>устойчивая </a:t>
            </a:r>
            <a:r>
              <a:rPr lang="ru-RU" dirty="0"/>
              <a:t>долговременная инфляция носила монетарный характер и была вызвана сознательной политикой наращивания денежной </a:t>
            </a:r>
            <a:r>
              <a:rPr lang="ru-RU" dirty="0" smtClean="0"/>
              <a:t>массы?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9602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Семинар: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/>
              <a:t>Архивная эвристика в федеральных и региональных архивах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Палеография XVII – XVIII вв.</a:t>
            </a:r>
          </a:p>
          <a:p>
            <a:r>
              <a:rPr lang="ru-RU" dirty="0" smtClean="0"/>
              <a:t> </a:t>
            </a:r>
            <a:r>
              <a:rPr lang="ru-RU" dirty="0"/>
              <a:t>Роль вспомогательных исторических дисциплин (исторической метрологии, хронологии, нумизматики, исторической географии) при работе с приходо-расходными книгами.</a:t>
            </a:r>
          </a:p>
          <a:p>
            <a:r>
              <a:rPr lang="ru-RU" dirty="0" smtClean="0"/>
              <a:t>Составление </a:t>
            </a:r>
            <a:r>
              <a:rPr lang="ru-RU" dirty="0"/>
              <a:t>базы данных о ценах в России XVII – первой трети XVIII </a:t>
            </a:r>
            <a:r>
              <a:rPr lang="ru-RU" dirty="0" smtClean="0"/>
              <a:t>вв.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3300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5854</TotalTime>
  <Words>270</Words>
  <Application>Microsoft Office PowerPoint</Application>
  <PresentationFormat>Произвольный</PresentationFormat>
  <Paragraphs>48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Научно-учебная группа  Цены в России  во второй половине XVII – первой трети XVIII вв.:  реконструкция динамики  и верификация данных</vt:lpstr>
      <vt:lpstr>Маньков А.Г. Цены и их движение в Русском государстве XVI века. М., 1951</vt:lpstr>
      <vt:lpstr>Миронов Б.Н. Хлебные цены в России за два столетия (XVIII-XIX вв.) Л., 1985 </vt:lpstr>
      <vt:lpstr>Задачи:</vt:lpstr>
      <vt:lpstr>Научный задел:</vt:lpstr>
      <vt:lpstr>Методология исследования:</vt:lpstr>
      <vt:lpstr>Верификация данных</vt:lpstr>
      <vt:lpstr>Факторы цен:</vt:lpstr>
      <vt:lpstr>Семинар: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Цены в России, 1650–1733</dc:title>
  <dc:creator>Efimov Artem</dc:creator>
  <cp:lastModifiedBy>art-s</cp:lastModifiedBy>
  <cp:revision>26</cp:revision>
  <dcterms:created xsi:type="dcterms:W3CDTF">2019-01-09T16:38:15Z</dcterms:created>
  <dcterms:modified xsi:type="dcterms:W3CDTF">2019-12-07T11:30:50Z</dcterms:modified>
</cp:coreProperties>
</file>