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8" r:id="rId6"/>
    <p:sldId id="267" r:id="rId7"/>
    <p:sldId id="266" r:id="rId8"/>
    <p:sldId id="264" r:id="rId9"/>
    <p:sldId id="269" r:id="rId10"/>
    <p:sldId id="270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037"/>
  </p:normalViewPr>
  <p:slideViewPr>
    <p:cSldViewPr snapToGrid="0" snapToObjects="1">
      <p:cViewPr varScale="1">
        <p:scale>
          <a:sx n="74" d="100"/>
          <a:sy n="74" d="100"/>
        </p:scale>
        <p:origin x="176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«Старые деньги»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Sheet1!$A$2:$A$28</c:f>
              <c:numCache>
                <c:formatCode>General</c:formatCode>
                <c:ptCount val="27"/>
                <c:pt idx="0">
                  <c:v>1698</c:v>
                </c:pt>
                <c:pt idx="1">
                  <c:v>1699</c:v>
                </c:pt>
                <c:pt idx="2">
                  <c:v>1700</c:v>
                </c:pt>
                <c:pt idx="3">
                  <c:v>1701</c:v>
                </c:pt>
                <c:pt idx="4">
                  <c:v>1702</c:v>
                </c:pt>
                <c:pt idx="5">
                  <c:v>1703</c:v>
                </c:pt>
                <c:pt idx="6">
                  <c:v>1704</c:v>
                </c:pt>
                <c:pt idx="7">
                  <c:v>1705</c:v>
                </c:pt>
                <c:pt idx="8">
                  <c:v>1706</c:v>
                </c:pt>
                <c:pt idx="9">
                  <c:v>1707</c:v>
                </c:pt>
                <c:pt idx="10">
                  <c:v>1708</c:v>
                </c:pt>
                <c:pt idx="11">
                  <c:v>1709</c:v>
                </c:pt>
                <c:pt idx="12">
                  <c:v>1710</c:v>
                </c:pt>
                <c:pt idx="13">
                  <c:v>1711</c:v>
                </c:pt>
                <c:pt idx="14">
                  <c:v>1712</c:v>
                </c:pt>
                <c:pt idx="15">
                  <c:v>1713</c:v>
                </c:pt>
                <c:pt idx="16">
                  <c:v>1714</c:v>
                </c:pt>
                <c:pt idx="17">
                  <c:v>1715</c:v>
                </c:pt>
                <c:pt idx="18">
                  <c:v>1716</c:v>
                </c:pt>
                <c:pt idx="19">
                  <c:v>1717</c:v>
                </c:pt>
                <c:pt idx="20">
                  <c:v>1718</c:v>
                </c:pt>
                <c:pt idx="21">
                  <c:v>1719</c:v>
                </c:pt>
                <c:pt idx="22">
                  <c:v>1720</c:v>
                </c:pt>
                <c:pt idx="23">
                  <c:v>1721</c:v>
                </c:pt>
                <c:pt idx="24">
                  <c:v>1722</c:v>
                </c:pt>
                <c:pt idx="25">
                  <c:v>1723</c:v>
                </c:pt>
                <c:pt idx="26">
                  <c:v>1724</c:v>
                </c:pt>
              </c:numCache>
            </c:num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14200000</c:v>
                </c:pt>
                <c:pt idx="1">
                  <c:v>14200000</c:v>
                </c:pt>
                <c:pt idx="2">
                  <c:v>14200000</c:v>
                </c:pt>
                <c:pt idx="3">
                  <c:v>14200000</c:v>
                </c:pt>
                <c:pt idx="4">
                  <c:v>14200000</c:v>
                </c:pt>
                <c:pt idx="5">
                  <c:v>14200000</c:v>
                </c:pt>
                <c:pt idx="6">
                  <c:v>14200000</c:v>
                </c:pt>
                <c:pt idx="7">
                  <c:v>14200000</c:v>
                </c:pt>
                <c:pt idx="8">
                  <c:v>14200000</c:v>
                </c:pt>
                <c:pt idx="9">
                  <c:v>14200000</c:v>
                </c:pt>
                <c:pt idx="10">
                  <c:v>14200000</c:v>
                </c:pt>
                <c:pt idx="11">
                  <c:v>14200000</c:v>
                </c:pt>
                <c:pt idx="12">
                  <c:v>14200000</c:v>
                </c:pt>
                <c:pt idx="13">
                  <c:v>14200000</c:v>
                </c:pt>
                <c:pt idx="14">
                  <c:v>14200000</c:v>
                </c:pt>
                <c:pt idx="15">
                  <c:v>14200000</c:v>
                </c:pt>
                <c:pt idx="16">
                  <c:v>14200000</c:v>
                </c:pt>
                <c:pt idx="17">
                  <c:v>14200000</c:v>
                </c:pt>
                <c:pt idx="18">
                  <c:v>14200000</c:v>
                </c:pt>
                <c:pt idx="19">
                  <c:v>14200000</c:v>
                </c:pt>
                <c:pt idx="20">
                  <c:v>14200000</c:v>
                </c:pt>
                <c:pt idx="21">
                  <c:v>14200000</c:v>
                </c:pt>
                <c:pt idx="22">
                  <c:v>14200000</c:v>
                </c:pt>
                <c:pt idx="23">
                  <c:v>14200000</c:v>
                </c:pt>
                <c:pt idx="24">
                  <c:v>14200000</c:v>
                </c:pt>
                <c:pt idx="25">
                  <c:v>14200000</c:v>
                </c:pt>
                <c:pt idx="26">
                  <c:v>14200000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F5-AB46-9C5A-992F571B2F0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«Мелкие деньги»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Sheet1!$A$2:$A$28</c:f>
              <c:numCache>
                <c:formatCode>General</c:formatCode>
                <c:ptCount val="27"/>
                <c:pt idx="0">
                  <c:v>1698</c:v>
                </c:pt>
                <c:pt idx="1">
                  <c:v>1699</c:v>
                </c:pt>
                <c:pt idx="2">
                  <c:v>1700</c:v>
                </c:pt>
                <c:pt idx="3">
                  <c:v>1701</c:v>
                </c:pt>
                <c:pt idx="4">
                  <c:v>1702</c:v>
                </c:pt>
                <c:pt idx="5">
                  <c:v>1703</c:v>
                </c:pt>
                <c:pt idx="6">
                  <c:v>1704</c:v>
                </c:pt>
                <c:pt idx="7">
                  <c:v>1705</c:v>
                </c:pt>
                <c:pt idx="8">
                  <c:v>1706</c:v>
                </c:pt>
                <c:pt idx="9">
                  <c:v>1707</c:v>
                </c:pt>
                <c:pt idx="10">
                  <c:v>1708</c:v>
                </c:pt>
                <c:pt idx="11">
                  <c:v>1709</c:v>
                </c:pt>
                <c:pt idx="12">
                  <c:v>1710</c:v>
                </c:pt>
                <c:pt idx="13">
                  <c:v>1711</c:v>
                </c:pt>
                <c:pt idx="14">
                  <c:v>1712</c:v>
                </c:pt>
                <c:pt idx="15">
                  <c:v>1713</c:v>
                </c:pt>
                <c:pt idx="16">
                  <c:v>1714</c:v>
                </c:pt>
                <c:pt idx="17">
                  <c:v>1715</c:v>
                </c:pt>
                <c:pt idx="18">
                  <c:v>1716</c:v>
                </c:pt>
                <c:pt idx="19">
                  <c:v>1717</c:v>
                </c:pt>
                <c:pt idx="20">
                  <c:v>1718</c:v>
                </c:pt>
                <c:pt idx="21">
                  <c:v>1719</c:v>
                </c:pt>
                <c:pt idx="22">
                  <c:v>1720</c:v>
                </c:pt>
                <c:pt idx="23">
                  <c:v>1721</c:v>
                </c:pt>
                <c:pt idx="24">
                  <c:v>1722</c:v>
                </c:pt>
                <c:pt idx="25">
                  <c:v>1723</c:v>
                </c:pt>
                <c:pt idx="26">
                  <c:v>1724</c:v>
                </c:pt>
              </c:numCache>
            </c:numRef>
          </c:cat>
          <c:val>
            <c:numRef>
              <c:f>Sheet1!$C$2:$C$28</c:f>
              <c:numCache>
                <c:formatCode>General</c:formatCode>
                <c:ptCount val="27"/>
                <c:pt idx="0">
                  <c:v>471810</c:v>
                </c:pt>
                <c:pt idx="1">
                  <c:v>1143671</c:v>
                </c:pt>
                <c:pt idx="2">
                  <c:v>3145380</c:v>
                </c:pt>
                <c:pt idx="3">
                  <c:v>5710575</c:v>
                </c:pt>
                <c:pt idx="4">
                  <c:v>10686951</c:v>
                </c:pt>
                <c:pt idx="5">
                  <c:v>13311572</c:v>
                </c:pt>
                <c:pt idx="6">
                  <c:v>14177904</c:v>
                </c:pt>
                <c:pt idx="7">
                  <c:v>14738147</c:v>
                </c:pt>
                <c:pt idx="8">
                  <c:v>15484015</c:v>
                </c:pt>
                <c:pt idx="9">
                  <c:v>16127400</c:v>
                </c:pt>
                <c:pt idx="10">
                  <c:v>16953174</c:v>
                </c:pt>
                <c:pt idx="11">
                  <c:v>18317768</c:v>
                </c:pt>
                <c:pt idx="12">
                  <c:v>19913559</c:v>
                </c:pt>
                <c:pt idx="13">
                  <c:v>20929856</c:v>
                </c:pt>
                <c:pt idx="14">
                  <c:v>21763989</c:v>
                </c:pt>
                <c:pt idx="15">
                  <c:v>22598122</c:v>
                </c:pt>
                <c:pt idx="16">
                  <c:v>23432255</c:v>
                </c:pt>
                <c:pt idx="17">
                  <c:v>24231705</c:v>
                </c:pt>
                <c:pt idx="18">
                  <c:v>25002030</c:v>
                </c:pt>
                <c:pt idx="19">
                  <c:v>25750535</c:v>
                </c:pt>
                <c:pt idx="20">
                  <c:v>26462285</c:v>
                </c:pt>
                <c:pt idx="21">
                  <c:v>27193120</c:v>
                </c:pt>
                <c:pt idx="22">
                  <c:v>27991498</c:v>
                </c:pt>
                <c:pt idx="23">
                  <c:v>29022355</c:v>
                </c:pt>
                <c:pt idx="24">
                  <c:v>29343708</c:v>
                </c:pt>
                <c:pt idx="25">
                  <c:v>30188269</c:v>
                </c:pt>
                <c:pt idx="26">
                  <c:v>30818270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F5-AB46-9C5A-992F571B2F0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Медные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cat>
            <c:numRef>
              <c:f>Sheet1!$A$2:$A$28</c:f>
              <c:numCache>
                <c:formatCode>General</c:formatCode>
                <c:ptCount val="27"/>
                <c:pt idx="0">
                  <c:v>1698</c:v>
                </c:pt>
                <c:pt idx="1">
                  <c:v>1699</c:v>
                </c:pt>
                <c:pt idx="2">
                  <c:v>1700</c:v>
                </c:pt>
                <c:pt idx="3">
                  <c:v>1701</c:v>
                </c:pt>
                <c:pt idx="4">
                  <c:v>1702</c:v>
                </c:pt>
                <c:pt idx="5">
                  <c:v>1703</c:v>
                </c:pt>
                <c:pt idx="6">
                  <c:v>1704</c:v>
                </c:pt>
                <c:pt idx="7">
                  <c:v>1705</c:v>
                </c:pt>
                <c:pt idx="8">
                  <c:v>1706</c:v>
                </c:pt>
                <c:pt idx="9">
                  <c:v>1707</c:v>
                </c:pt>
                <c:pt idx="10">
                  <c:v>1708</c:v>
                </c:pt>
                <c:pt idx="11">
                  <c:v>1709</c:v>
                </c:pt>
                <c:pt idx="12">
                  <c:v>1710</c:v>
                </c:pt>
                <c:pt idx="13">
                  <c:v>1711</c:v>
                </c:pt>
                <c:pt idx="14">
                  <c:v>1712</c:v>
                </c:pt>
                <c:pt idx="15">
                  <c:v>1713</c:v>
                </c:pt>
                <c:pt idx="16">
                  <c:v>1714</c:v>
                </c:pt>
                <c:pt idx="17">
                  <c:v>1715</c:v>
                </c:pt>
                <c:pt idx="18">
                  <c:v>1716</c:v>
                </c:pt>
                <c:pt idx="19">
                  <c:v>1717</c:v>
                </c:pt>
                <c:pt idx="20">
                  <c:v>1718</c:v>
                </c:pt>
                <c:pt idx="21">
                  <c:v>1719</c:v>
                </c:pt>
                <c:pt idx="22">
                  <c:v>1720</c:v>
                </c:pt>
                <c:pt idx="23">
                  <c:v>1721</c:v>
                </c:pt>
                <c:pt idx="24">
                  <c:v>1722</c:v>
                </c:pt>
                <c:pt idx="25">
                  <c:v>1723</c:v>
                </c:pt>
                <c:pt idx="26">
                  <c:v>1724</c:v>
                </c:pt>
              </c:numCache>
            </c:numRef>
          </c:cat>
          <c:val>
            <c:numRef>
              <c:f>Sheet1!$D$2:$D$28</c:f>
              <c:numCache>
                <c:formatCode>General</c:formatCode>
                <c:ptCount val="27"/>
                <c:pt idx="2">
                  <c:v>8837</c:v>
                </c:pt>
                <c:pt idx="3">
                  <c:v>12561</c:v>
                </c:pt>
                <c:pt idx="4">
                  <c:v>19689</c:v>
                </c:pt>
                <c:pt idx="5">
                  <c:v>30064</c:v>
                </c:pt>
                <c:pt idx="6">
                  <c:v>39465</c:v>
                </c:pt>
                <c:pt idx="7">
                  <c:v>134278</c:v>
                </c:pt>
                <c:pt idx="8">
                  <c:v>234654</c:v>
                </c:pt>
                <c:pt idx="9">
                  <c:v>370443</c:v>
                </c:pt>
                <c:pt idx="10">
                  <c:v>442279</c:v>
                </c:pt>
                <c:pt idx="11">
                  <c:v>535449</c:v>
                </c:pt>
                <c:pt idx="12">
                  <c:v>648313</c:v>
                </c:pt>
                <c:pt idx="13">
                  <c:v>1050696</c:v>
                </c:pt>
                <c:pt idx="14">
                  <c:v>1270915</c:v>
                </c:pt>
                <c:pt idx="15">
                  <c:v>1491134</c:v>
                </c:pt>
                <c:pt idx="16">
                  <c:v>1711353</c:v>
                </c:pt>
                <c:pt idx="17">
                  <c:v>2034486</c:v>
                </c:pt>
                <c:pt idx="18">
                  <c:v>2179552</c:v>
                </c:pt>
                <c:pt idx="19">
                  <c:v>2244799</c:v>
                </c:pt>
                <c:pt idx="20">
                  <c:v>2956549</c:v>
                </c:pt>
                <c:pt idx="21">
                  <c:v>3687384</c:v>
                </c:pt>
                <c:pt idx="22">
                  <c:v>4485762</c:v>
                </c:pt>
                <c:pt idx="23">
                  <c:v>5516619</c:v>
                </c:pt>
                <c:pt idx="24">
                  <c:v>5837972</c:v>
                </c:pt>
                <c:pt idx="25">
                  <c:v>6682533</c:v>
                </c:pt>
                <c:pt idx="26">
                  <c:v>7312534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F5-AB46-9C5A-992F571B2F0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Крупные серебряные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25400">
              <a:noFill/>
            </a:ln>
            <a:effectLst/>
          </c:spPr>
          <c:cat>
            <c:numRef>
              <c:f>Sheet1!$A$2:$A$28</c:f>
              <c:numCache>
                <c:formatCode>General</c:formatCode>
                <c:ptCount val="27"/>
                <c:pt idx="0">
                  <c:v>1698</c:v>
                </c:pt>
                <c:pt idx="1">
                  <c:v>1699</c:v>
                </c:pt>
                <c:pt idx="2">
                  <c:v>1700</c:v>
                </c:pt>
                <c:pt idx="3">
                  <c:v>1701</c:v>
                </c:pt>
                <c:pt idx="4">
                  <c:v>1702</c:v>
                </c:pt>
                <c:pt idx="5">
                  <c:v>1703</c:v>
                </c:pt>
                <c:pt idx="6">
                  <c:v>1704</c:v>
                </c:pt>
                <c:pt idx="7">
                  <c:v>1705</c:v>
                </c:pt>
                <c:pt idx="8">
                  <c:v>1706</c:v>
                </c:pt>
                <c:pt idx="9">
                  <c:v>1707</c:v>
                </c:pt>
                <c:pt idx="10">
                  <c:v>1708</c:v>
                </c:pt>
                <c:pt idx="11">
                  <c:v>1709</c:v>
                </c:pt>
                <c:pt idx="12">
                  <c:v>1710</c:v>
                </c:pt>
                <c:pt idx="13">
                  <c:v>1711</c:v>
                </c:pt>
                <c:pt idx="14">
                  <c:v>1712</c:v>
                </c:pt>
                <c:pt idx="15">
                  <c:v>1713</c:v>
                </c:pt>
                <c:pt idx="16">
                  <c:v>1714</c:v>
                </c:pt>
                <c:pt idx="17">
                  <c:v>1715</c:v>
                </c:pt>
                <c:pt idx="18">
                  <c:v>1716</c:v>
                </c:pt>
                <c:pt idx="19">
                  <c:v>1717</c:v>
                </c:pt>
                <c:pt idx="20">
                  <c:v>1718</c:v>
                </c:pt>
                <c:pt idx="21">
                  <c:v>1719</c:v>
                </c:pt>
                <c:pt idx="22">
                  <c:v>1720</c:v>
                </c:pt>
                <c:pt idx="23">
                  <c:v>1721</c:v>
                </c:pt>
                <c:pt idx="24">
                  <c:v>1722</c:v>
                </c:pt>
                <c:pt idx="25">
                  <c:v>1723</c:v>
                </c:pt>
                <c:pt idx="26">
                  <c:v>1724</c:v>
                </c:pt>
              </c:numCache>
            </c:numRef>
          </c:cat>
          <c:val>
            <c:numRef>
              <c:f>Sheet1!$E$2:$E$28</c:f>
              <c:numCache>
                <c:formatCode>General</c:formatCode>
                <c:ptCount val="27"/>
                <c:pt idx="20">
                  <c:v>658230</c:v>
                </c:pt>
                <c:pt idx="21">
                  <c:v>1287430</c:v>
                </c:pt>
                <c:pt idx="22">
                  <c:v>1946994</c:v>
                </c:pt>
                <c:pt idx="23">
                  <c:v>2814806</c:v>
                </c:pt>
                <c:pt idx="24">
                  <c:v>3039901</c:v>
                </c:pt>
                <c:pt idx="25">
                  <c:v>3796134</c:v>
                </c:pt>
                <c:pt idx="26">
                  <c:v>4337807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F5-AB46-9C5A-992F571B2F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347336"/>
        <c:axId val="2099349288"/>
      </c:areaChart>
      <c:catAx>
        <c:axId val="2099347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pPr>
            <a:endParaRPr lang="ru-RU"/>
          </a:p>
        </c:txPr>
        <c:crossAx val="2099349288"/>
        <c:crosses val="autoZero"/>
        <c:auto val="1"/>
        <c:lblAlgn val="ctr"/>
        <c:lblOffset val="100"/>
        <c:noMultiLvlLbl val="0"/>
      </c:catAx>
      <c:valAx>
        <c:axId val="2099349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pPr>
            <a:endParaRPr lang="ru-RU"/>
          </a:p>
        </c:txPr>
        <c:crossAx val="209934733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Helvetica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latin typeface="Helvetica" pitchFamily="2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Рыночный средневзвешенный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1698</c:v>
                </c:pt>
                <c:pt idx="1">
                  <c:v>1699</c:v>
                </c:pt>
                <c:pt idx="2">
                  <c:v>1700</c:v>
                </c:pt>
                <c:pt idx="3">
                  <c:v>1701</c:v>
                </c:pt>
                <c:pt idx="4">
                  <c:v>1702</c:v>
                </c:pt>
                <c:pt idx="5">
                  <c:v>1703</c:v>
                </c:pt>
                <c:pt idx="6">
                  <c:v>1704</c:v>
                </c:pt>
                <c:pt idx="7">
                  <c:v>1705</c:v>
                </c:pt>
                <c:pt idx="8">
                  <c:v>1706</c:v>
                </c:pt>
                <c:pt idx="9">
                  <c:v>1707</c:v>
                </c:pt>
                <c:pt idx="10">
                  <c:v>1708</c:v>
                </c:pt>
                <c:pt idx="11">
                  <c:v>1709</c:v>
                </c:pt>
                <c:pt idx="12">
                  <c:v>1710</c:v>
                </c:pt>
                <c:pt idx="13">
                  <c:v>1711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3">
                  <c:v>1.75</c:v>
                </c:pt>
                <c:pt idx="4">
                  <c:v>1.73</c:v>
                </c:pt>
                <c:pt idx="5">
                  <c:v>1.49</c:v>
                </c:pt>
                <c:pt idx="6">
                  <c:v>1.71</c:v>
                </c:pt>
                <c:pt idx="7">
                  <c:v>1.59</c:v>
                </c:pt>
                <c:pt idx="8">
                  <c:v>1.6</c:v>
                </c:pt>
                <c:pt idx="9">
                  <c:v>1.1599999999999999</c:v>
                </c:pt>
                <c:pt idx="10">
                  <c:v>1.1200000000000001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99A-0449-8E4C-171FC739CF9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Указный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50800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1698</c:v>
                </c:pt>
                <c:pt idx="1">
                  <c:v>1699</c:v>
                </c:pt>
                <c:pt idx="2">
                  <c:v>1700</c:v>
                </c:pt>
                <c:pt idx="3">
                  <c:v>1701</c:v>
                </c:pt>
                <c:pt idx="4">
                  <c:v>1702</c:v>
                </c:pt>
                <c:pt idx="5">
                  <c:v>1703</c:v>
                </c:pt>
                <c:pt idx="6">
                  <c:v>1704</c:v>
                </c:pt>
                <c:pt idx="7">
                  <c:v>1705</c:v>
                </c:pt>
                <c:pt idx="8">
                  <c:v>1706</c:v>
                </c:pt>
                <c:pt idx="9">
                  <c:v>1707</c:v>
                </c:pt>
                <c:pt idx="10">
                  <c:v>1708</c:v>
                </c:pt>
                <c:pt idx="11">
                  <c:v>1709</c:v>
                </c:pt>
                <c:pt idx="12">
                  <c:v>1710</c:v>
                </c:pt>
                <c:pt idx="13">
                  <c:v>1711</c:v>
                </c:pt>
              </c:numCache>
            </c:num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1.82</c:v>
                </c:pt>
                <c:pt idx="3">
                  <c:v>1.82</c:v>
                </c:pt>
                <c:pt idx="4">
                  <c:v>1.67</c:v>
                </c:pt>
                <c:pt idx="5">
                  <c:v>1.56</c:v>
                </c:pt>
                <c:pt idx="10">
                  <c:v>1.43</c:v>
                </c:pt>
                <c:pt idx="13">
                  <c:v>1.22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99A-0449-8E4C-171FC739CF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39818248"/>
        <c:axId val="-2139816440"/>
      </c:lineChart>
      <c:catAx>
        <c:axId val="-2139818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2139816440"/>
        <c:crosses val="autoZero"/>
        <c:auto val="1"/>
        <c:lblAlgn val="ctr"/>
        <c:lblOffset val="100"/>
        <c:noMultiLvlLbl val="0"/>
      </c:catAx>
      <c:valAx>
        <c:axId val="-2139816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2139818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Helvetica" pitchFamily="2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latin typeface="Helvetica" pitchFamily="2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1701</c:v>
                </c:pt>
                <c:pt idx="1">
                  <c:v>1702</c:v>
                </c:pt>
                <c:pt idx="2">
                  <c:v>1703</c:v>
                </c:pt>
                <c:pt idx="3">
                  <c:v>1704</c:v>
                </c:pt>
                <c:pt idx="4">
                  <c:v>1705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2252707</c:v>
                </c:pt>
                <c:pt idx="1">
                  <c:v>2466641</c:v>
                </c:pt>
                <c:pt idx="2">
                  <c:v>3344645</c:v>
                </c:pt>
                <c:pt idx="3">
                  <c:v>3238772</c:v>
                </c:pt>
                <c:pt idx="4">
                  <c:v>3339943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C0-9E47-9AA2-3A5E5836543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Прибыль от денежного передела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1701</c:v>
                </c:pt>
                <c:pt idx="1">
                  <c:v>1702</c:v>
                </c:pt>
                <c:pt idx="2">
                  <c:v>1703</c:v>
                </c:pt>
                <c:pt idx="3">
                  <c:v>1704</c:v>
                </c:pt>
                <c:pt idx="4">
                  <c:v>1705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790810</c:v>
                </c:pt>
                <c:pt idx="1">
                  <c:v>1250936</c:v>
                </c:pt>
                <c:pt idx="2">
                  <c:v>737976</c:v>
                </c:pt>
                <c:pt idx="3">
                  <c:v>394691</c:v>
                </c:pt>
                <c:pt idx="4">
                  <c:v>299039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C0-9E47-9AA2-3A5E58365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9263848"/>
        <c:axId val="2099266344"/>
      </c:barChart>
      <c:catAx>
        <c:axId val="2099263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pPr>
            <a:endParaRPr lang="ru-RU"/>
          </a:p>
        </c:txPr>
        <c:crossAx val="2099266344"/>
        <c:crosses val="autoZero"/>
        <c:auto val="1"/>
        <c:lblAlgn val="ctr"/>
        <c:lblOffset val="100"/>
        <c:noMultiLvlLbl val="0"/>
      </c:catAx>
      <c:valAx>
        <c:axId val="2099266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pPr>
            <a:endParaRPr lang="ru-RU"/>
          </a:p>
        </c:txPr>
        <c:crossAx val="2099263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Helvetica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latin typeface="Helvetica" pitchFamily="2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790F6-F236-8947-99ED-9187384297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546267-C861-5E42-B697-027B45BA4E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79C4A-2E28-DB46-B433-1F075215C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05CF-03F3-0E45-A86D-AF4BC25F0973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E66C0-2A43-CF4E-B7E7-50516F0FB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8D12C-B9B4-8748-9AF7-2D59F24CB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37D8-2B98-694A-8A5E-4A0D5CB0A0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5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0B0B2-073F-DA4C-9588-F835A3AA6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9A129-3D6E-9B47-BF53-C806DFFD9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467CC-A10F-224A-AF11-BACAABC9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05CF-03F3-0E45-A86D-AF4BC25F0973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67819-CE52-304B-BFCA-DC8225508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6A937-8CE0-DF40-9EE1-FC8445296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37D8-2B98-694A-8A5E-4A0D5CB0A0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214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804214-07CB-C042-8FB9-03FB628AB9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3ACE8-4099-A443-AF40-C2A7E35AE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2D604-77F2-9A49-B1B7-D47AD0015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05CF-03F3-0E45-A86D-AF4BC25F0973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FA225-FD9F-954F-BD68-9D032B369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08295-A227-7643-BE13-37EB9530C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37D8-2B98-694A-8A5E-4A0D5CB0A0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490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29CB2-1463-3B46-B39C-DD338671A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E37D-D591-694F-BCEB-54506D227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5DF7C-1BFA-7240-95BF-8AC3403F5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05CF-03F3-0E45-A86D-AF4BC25F0973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A27C3-F4A5-614F-B783-B21392047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0BD37-30A0-A443-A351-10F65EBB4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37D8-2B98-694A-8A5E-4A0D5CB0A0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68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0D9B6-1D02-8649-96DC-6265F703C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DE637F-F66D-E74E-8C73-D53EB1286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52C36-E4A0-F243-9FA0-0E247B065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05CF-03F3-0E45-A86D-AF4BC25F0973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F3DA8-C5A0-9046-8A48-405CD9740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614DC-7BB8-3943-B667-AAA6E041C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37D8-2B98-694A-8A5E-4A0D5CB0A0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5ECAD-9B4C-114E-9EF6-28BDC6D40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C7D09-F6B4-C747-B29F-F2C620294C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E20B40-0515-7541-B51F-D5255E1D1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58EB5-2BBB-B343-A0A9-3E0302411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05CF-03F3-0E45-A86D-AF4BC25F0973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CD01DB-BD76-0544-B06E-9FAEA6A1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275114-B93A-1E41-BA3E-9D4008C8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37D8-2B98-694A-8A5E-4A0D5CB0A0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544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5F8EC-C95B-A54B-A690-04FD7D186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7317E-75BD-2640-AEBF-B334331A2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5FE560-D0E3-C243-A85A-1F1963664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256398-2953-564B-B7CE-7C752FCF61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BCB2EC-7310-6841-8257-3C9F8A1020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8BEBA8-BBAE-4546-B385-BB95778BB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05CF-03F3-0E45-A86D-AF4BC25F0973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5C1625-5573-B540-BC34-AE00A8DE9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C75E3A-106C-374D-8E0B-D3271D822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37D8-2B98-694A-8A5E-4A0D5CB0A0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09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2E89C-6276-764B-9E92-46A8A7096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9104E2-B6E5-0145-A1D5-9EEC1CC1A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05CF-03F3-0E45-A86D-AF4BC25F0973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A851E5-75E6-E646-AC52-C2C8F14F2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B1C05C-777B-6D45-9686-E0A052E22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37D8-2B98-694A-8A5E-4A0D5CB0A0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639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BC952-5132-6B49-AEDA-23C52413D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05CF-03F3-0E45-A86D-AF4BC25F0973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B9673A-1A93-4E48-A3E9-EF487ACAE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BA7FAE-BB11-3C45-B422-936DB01FB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37D8-2B98-694A-8A5E-4A0D5CB0A0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308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1A82E-B610-B74A-89D7-4829A9256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BF502-28EF-EE4A-BCA8-8B6E8C077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E5E8CB-B8A6-494D-AB8F-B62AF2B58D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57821-4698-4D43-A205-FA4EB45F1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05CF-03F3-0E45-A86D-AF4BC25F0973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6C1358-6697-5D46-8469-A4A018FEC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6C75D-47E8-D348-B472-41A23FC9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37D8-2B98-694A-8A5E-4A0D5CB0A0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540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78ACE-A5E6-B044-9605-A837C6E65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F3B14C-DF65-334B-A62E-689F41BE8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61353-7F4A-7641-942F-90A79A72FB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635932-ECA6-1449-AC95-55B4491E0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05CF-03F3-0E45-A86D-AF4BC25F0973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AAB17-295D-6344-BAF9-C64B5D8BD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EFA60A-3293-8143-AE84-C3BEE1B1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37D8-2B98-694A-8A5E-4A0D5CB0A0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2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382BF6-0DB5-0C4F-8821-A1ACB60A1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69B07-4ECB-E240-8605-65208B025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2C052-5D98-A84F-AB17-44D5ED17F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205CF-03F3-0E45-A86D-AF4BC25F0973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DB01B-3D7C-7641-8651-7FA485476B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FFB6D-2DFD-3148-BBD5-CD97412ED3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737D8-2B98-694A-8A5E-4A0D5CB0A0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68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C56E1-4643-9A4A-ADB8-BBDD2E69FB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Helvetica" pitchFamily="2" charset="0"/>
              </a:rPr>
              <a:t>Деньги в петровской России:</a:t>
            </a:r>
            <a:br>
              <a:rPr lang="ru-RU" sz="4000" dirty="0">
                <a:latin typeface="Helvetica" pitchFamily="2" charset="0"/>
              </a:rPr>
            </a:br>
            <a:r>
              <a:rPr lang="ru-RU" sz="4000" dirty="0">
                <a:latin typeface="Helvetica" pitchFamily="2" charset="0"/>
              </a:rPr>
              <a:t>производство, обращение, функции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7F66FA-577F-D64C-B158-F7B1FCB97B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latin typeface="Helvetica" pitchFamily="2" charset="0"/>
              </a:rPr>
              <a:t>Ефимов Артём Владимирович</a:t>
            </a:r>
          </a:p>
        </p:txBody>
      </p:sp>
    </p:spTree>
    <p:extLst>
      <p:ext uri="{BB962C8B-B14F-4D97-AF65-F5344CB8AC3E}">
        <p14:creationId xmlns:p14="http://schemas.microsoft.com/office/powerpoint/2010/main" val="1726345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9C440-C82C-9F4E-B5AB-FE885BBBE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Helvetica" pitchFamily="2" charset="0"/>
              </a:rPr>
              <a:t>Выводы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B2893-1867-4F44-A801-26284412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1900" dirty="0">
                <a:latin typeface="Helvetica" pitchFamily="2" charset="0"/>
              </a:rPr>
              <a:t>Денежная масса в России конца </a:t>
            </a:r>
            <a:r>
              <a:rPr lang="en-US" sz="1900" dirty="0">
                <a:latin typeface="Helvetica" pitchFamily="2" charset="0"/>
              </a:rPr>
              <a:t>XVII </a:t>
            </a:r>
            <a:r>
              <a:rPr lang="ru-RU" sz="1900" dirty="0">
                <a:latin typeface="Helvetica" pitchFamily="2" charset="0"/>
              </a:rPr>
              <a:t>в. — ~ 512 т серебряного эквивалента.</a:t>
            </a:r>
          </a:p>
          <a:p>
            <a:pPr lvl="0"/>
            <a:r>
              <a:rPr lang="ru-RU" sz="1900" dirty="0">
                <a:latin typeface="Helvetica" pitchFamily="2" charset="0"/>
              </a:rPr>
              <a:t>Рост денежной массы составил ~ 20 %. Инфляция носила не монетарный характер.</a:t>
            </a:r>
          </a:p>
          <a:p>
            <a:pPr lvl="0"/>
            <a:r>
              <a:rPr lang="ru-RU" sz="1900" dirty="0">
                <a:latin typeface="Helvetica" pitchFamily="2" charset="0"/>
              </a:rPr>
              <a:t>Курс рубля упал на ~ 40 % вследствие отказа от политики принудительного завышения курса. Это привело к импорту «революции цен».</a:t>
            </a:r>
          </a:p>
          <a:p>
            <a:r>
              <a:rPr lang="ru-RU" sz="1900" dirty="0">
                <a:latin typeface="Helvetica" pitchFamily="2" charset="0"/>
              </a:rPr>
              <a:t>Деньги нового образца составляли менее 30 % денежной массы. Доля медных денег не достигала и 8 %.</a:t>
            </a:r>
          </a:p>
          <a:p>
            <a:pPr lvl="0"/>
            <a:r>
              <a:rPr lang="ru-RU" sz="1900" dirty="0">
                <a:latin typeface="Helvetica" pitchFamily="2" charset="0"/>
              </a:rPr>
              <a:t>Петровская денежная реформа первоначально была ситуативной фискальной мерой, но в конечном итоге переросла в масштабную перестройку финансовой системы России. </a:t>
            </a:r>
          </a:p>
          <a:p>
            <a:pPr lvl="0"/>
            <a:r>
              <a:rPr lang="ru-RU" sz="1900" dirty="0">
                <a:latin typeface="Helvetica" pitchFamily="2" charset="0"/>
              </a:rPr>
              <a:t>Деньги стали инструментом государственного управления через механизмы жалований, подрядов, ссуд и т. д., элементом «регулярного государства».</a:t>
            </a:r>
          </a:p>
          <a:p>
            <a:pPr lvl="0"/>
            <a:r>
              <a:rPr lang="ru-RU" sz="1900" dirty="0">
                <a:latin typeface="Helvetica" pitchFamily="2" charset="0"/>
              </a:rPr>
              <a:t>Важнейшим последствием петровской денежной реформы стало создание институциональной среды для дальнейшего развития финансовой системы России, в том числе банков.</a:t>
            </a:r>
          </a:p>
        </p:txBody>
      </p:sp>
    </p:spTree>
    <p:extLst>
      <p:ext uri="{BB962C8B-B14F-4D97-AF65-F5344CB8AC3E}">
        <p14:creationId xmlns:p14="http://schemas.microsoft.com/office/powerpoint/2010/main" val="22215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D8F37-9598-1048-8A77-2816026C4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Helvetica" pitchFamily="2" charset="0"/>
              </a:rPr>
              <a:t>Историография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3BC15-C226-0748-90C1-62A937949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Helvetica" pitchFamily="2" charset="0"/>
              </a:rPr>
              <a:t>«</a:t>
            </a:r>
            <a:r>
              <a:rPr lang="ru-RU" b="1" dirty="0" err="1">
                <a:latin typeface="Helvetica" pitchFamily="2" charset="0"/>
              </a:rPr>
              <a:t>Петроведение</a:t>
            </a:r>
            <a:r>
              <a:rPr lang="ru-RU" b="1" dirty="0">
                <a:latin typeface="Helvetica" pitchFamily="2" charset="0"/>
              </a:rPr>
              <a:t>»</a:t>
            </a:r>
            <a:r>
              <a:rPr lang="en-US" b="1" dirty="0">
                <a:latin typeface="Helvetica" pitchFamily="2" charset="0"/>
              </a:rPr>
              <a:t> </a:t>
            </a:r>
            <a:r>
              <a:rPr lang="en-US" dirty="0">
                <a:latin typeface="Helvetica" pitchFamily="2" charset="0"/>
              </a:rPr>
              <a:t>— </a:t>
            </a:r>
            <a:r>
              <a:rPr lang="ru-RU" dirty="0">
                <a:latin typeface="Helvetica" pitchFamily="2" charset="0"/>
              </a:rPr>
              <a:t>реформа едва упоминается</a:t>
            </a:r>
            <a:endParaRPr lang="ru-RU" b="1" dirty="0">
              <a:latin typeface="Helvetica" pitchFamily="2" charset="0"/>
            </a:endParaRPr>
          </a:p>
          <a:p>
            <a:r>
              <a:rPr lang="ru-RU" b="1" dirty="0">
                <a:latin typeface="Helvetica" pitchFamily="2" charset="0"/>
              </a:rPr>
              <a:t>Историко-экономические работы </a:t>
            </a:r>
            <a:r>
              <a:rPr lang="ru-RU" dirty="0">
                <a:latin typeface="Helvetica" pitchFamily="2" charset="0"/>
              </a:rPr>
              <a:t>— </a:t>
            </a:r>
            <a:br>
              <a:rPr lang="ru-RU" dirty="0">
                <a:latin typeface="Helvetica" pitchFamily="2" charset="0"/>
              </a:rPr>
            </a:br>
            <a:r>
              <a:rPr lang="ru-RU" dirty="0">
                <a:latin typeface="Helvetica" pitchFamily="2" charset="0"/>
              </a:rPr>
              <a:t>полемика о природе денег в </a:t>
            </a:r>
            <a:r>
              <a:rPr lang="en-US" dirty="0">
                <a:latin typeface="Helvetica" pitchFamily="2" charset="0"/>
              </a:rPr>
              <a:t>XIX </a:t>
            </a:r>
            <a:r>
              <a:rPr lang="ru-RU" dirty="0">
                <a:latin typeface="Helvetica" pitchFamily="2" charset="0"/>
              </a:rPr>
              <a:t>в.</a:t>
            </a:r>
            <a:endParaRPr lang="ru-RU" b="1" dirty="0">
              <a:latin typeface="Helvetica" pitchFamily="2" charset="0"/>
            </a:endParaRPr>
          </a:p>
          <a:p>
            <a:r>
              <a:rPr lang="ru-RU" b="1" dirty="0">
                <a:latin typeface="Helvetica" pitchFamily="2" charset="0"/>
              </a:rPr>
              <a:t>Нумизматика </a:t>
            </a:r>
            <a:r>
              <a:rPr lang="ru-RU" dirty="0">
                <a:latin typeface="Helvetica" pitchFamily="2" charset="0"/>
              </a:rPr>
              <a:t>— И. Г. Спасский, В. А. Дуров…</a:t>
            </a:r>
            <a:endParaRPr lang="ru-RU" b="1" dirty="0">
              <a:latin typeface="Helvetica" pitchFamily="2" charset="0"/>
            </a:endParaRPr>
          </a:p>
          <a:p>
            <a:endParaRPr lang="ru-RU" dirty="0">
              <a:latin typeface="Helvetica" pitchFamily="2" charset="0"/>
            </a:endParaRPr>
          </a:p>
          <a:p>
            <a:r>
              <a:rPr lang="ru-RU" i="1" dirty="0">
                <a:latin typeface="Helvetica" pitchFamily="2" charset="0"/>
              </a:rPr>
              <a:t>Милюков П. Н. </a:t>
            </a:r>
            <a:r>
              <a:rPr lang="ru-RU" dirty="0">
                <a:latin typeface="Helvetica" pitchFamily="2" charset="0"/>
              </a:rPr>
              <a:t>Государственное хозяйство России первой четверти </a:t>
            </a:r>
            <a:r>
              <a:rPr lang="en-US" dirty="0">
                <a:latin typeface="Helvetica" pitchFamily="2" charset="0"/>
              </a:rPr>
              <a:t>XVIII </a:t>
            </a:r>
            <a:r>
              <a:rPr lang="ru-RU" dirty="0">
                <a:latin typeface="Helvetica" pitchFamily="2" charset="0"/>
              </a:rPr>
              <a:t>столетия и реформа Петра Великого (1892)</a:t>
            </a:r>
          </a:p>
          <a:p>
            <a:r>
              <a:rPr lang="ru-RU" i="1" dirty="0" err="1">
                <a:latin typeface="Helvetica" pitchFamily="2" charset="0"/>
              </a:rPr>
              <a:t>Юхт</a:t>
            </a:r>
            <a:r>
              <a:rPr lang="ru-RU" i="1" dirty="0">
                <a:latin typeface="Helvetica" pitchFamily="2" charset="0"/>
              </a:rPr>
              <a:t> А. И. </a:t>
            </a:r>
            <a:r>
              <a:rPr lang="ru-RU" dirty="0">
                <a:latin typeface="Helvetica" pitchFamily="2" charset="0"/>
              </a:rPr>
              <a:t>Русские деньги от Петра Великого до Александра </a:t>
            </a:r>
            <a:r>
              <a:rPr lang="en-US" dirty="0">
                <a:latin typeface="Helvetica" pitchFamily="2" charset="0"/>
              </a:rPr>
              <a:t>I</a:t>
            </a:r>
            <a:r>
              <a:rPr lang="ru-RU" dirty="0">
                <a:latin typeface="Helvetica" pitchFamily="2" charset="0"/>
              </a:rPr>
              <a:t> (1994)</a:t>
            </a:r>
            <a:endParaRPr lang="ru-RU" i="1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17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55581-C6E5-1D45-9830-82A5F4F6C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Helvetica" pitchFamily="2" charset="0"/>
              </a:rPr>
              <a:t>Источники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7CF97-203A-BF45-8559-359F2BB7D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>
                <a:latin typeface="Helvetica" pitchFamily="2" charset="0"/>
              </a:rPr>
              <a:t>Законодательные источники </a:t>
            </a:r>
            <a:r>
              <a:rPr lang="ru-RU" dirty="0">
                <a:latin typeface="Helvetica" pitchFamily="2" charset="0"/>
              </a:rPr>
              <a:t>(ПСЗРИ, </a:t>
            </a:r>
            <a:r>
              <a:rPr lang="ru-RU" dirty="0" err="1">
                <a:latin typeface="Helvetica" pitchFamily="2" charset="0"/>
              </a:rPr>
              <a:t>ДиП</a:t>
            </a:r>
            <a:r>
              <a:rPr lang="ru-RU" dirty="0">
                <a:latin typeface="Helvetica" pitchFamily="2" charset="0"/>
              </a:rPr>
              <a:t>).</a:t>
            </a:r>
          </a:p>
          <a:p>
            <a:r>
              <a:rPr lang="ru-RU" b="1" dirty="0">
                <a:latin typeface="Helvetica" pitchFamily="2" charset="0"/>
              </a:rPr>
              <a:t>Источники личного происхождения </a:t>
            </a:r>
            <a:r>
              <a:rPr lang="ru-RU" dirty="0">
                <a:latin typeface="Helvetica" pitchFamily="2" charset="0"/>
              </a:rPr>
              <a:t>(</a:t>
            </a:r>
            <a:r>
              <a:rPr lang="ru-RU" dirty="0" err="1">
                <a:latin typeface="Helvetica" pitchFamily="2" charset="0"/>
              </a:rPr>
              <a:t>ПиБ</a:t>
            </a:r>
            <a:r>
              <a:rPr lang="ru-RU" dirty="0">
                <a:latin typeface="Helvetica" pitchFamily="2" charset="0"/>
              </a:rPr>
              <a:t>, мемуары Б. Куракина, Дж. Перри…).</a:t>
            </a:r>
          </a:p>
          <a:p>
            <a:r>
              <a:rPr lang="ru-RU" b="1" dirty="0">
                <a:latin typeface="Helvetica" pitchFamily="2" charset="0"/>
              </a:rPr>
              <a:t>Донесения иностранных послов </a:t>
            </a:r>
            <a:r>
              <a:rPr lang="ru-RU" dirty="0">
                <a:latin typeface="Helvetica" pitchFamily="2" charset="0"/>
              </a:rPr>
              <a:t>(О. Плейера, Ч. </a:t>
            </a:r>
            <a:r>
              <a:rPr lang="ru-RU" dirty="0" err="1">
                <a:latin typeface="Helvetica" pitchFamily="2" charset="0"/>
              </a:rPr>
              <a:t>Уитворта</a:t>
            </a:r>
            <a:r>
              <a:rPr lang="ru-RU" dirty="0">
                <a:latin typeface="Helvetica" pitchFamily="2" charset="0"/>
              </a:rPr>
              <a:t>…).</a:t>
            </a:r>
            <a:endParaRPr lang="ru-RU" b="1" dirty="0">
              <a:latin typeface="Helvetica" pitchFamily="2" charset="0"/>
            </a:endParaRPr>
          </a:p>
          <a:p>
            <a:r>
              <a:rPr lang="ru-RU" b="1" dirty="0">
                <a:latin typeface="Helvetica" pitchFamily="2" charset="0"/>
              </a:rPr>
              <a:t>Преобразовательные проекты </a:t>
            </a:r>
            <a:r>
              <a:rPr lang="ru-RU" dirty="0">
                <a:latin typeface="Helvetica" pitchFamily="2" charset="0"/>
              </a:rPr>
              <a:t>(С. Рагузинский, Д. Воронов, И. Щербатов, И. Посошков…).</a:t>
            </a:r>
          </a:p>
          <a:p>
            <a:r>
              <a:rPr lang="ru-RU" b="1" dirty="0">
                <a:latin typeface="Helvetica" pitchFamily="2" charset="0"/>
              </a:rPr>
              <a:t>Акты и делопроизводственные материалы</a:t>
            </a:r>
            <a:r>
              <a:rPr lang="ru-RU" dirty="0">
                <a:latin typeface="Helvetica" pitchFamily="2" charset="0"/>
              </a:rPr>
              <a:t>:</a:t>
            </a:r>
          </a:p>
          <a:p>
            <a:pPr lvl="1"/>
            <a:r>
              <a:rPr lang="ru-RU" dirty="0">
                <a:latin typeface="Helvetica" pitchFamily="2" charset="0"/>
              </a:rPr>
              <a:t>приходо-расходные ведомости денежных дворов;</a:t>
            </a:r>
          </a:p>
          <a:p>
            <a:pPr lvl="1"/>
            <a:r>
              <a:rPr lang="ru-RU" dirty="0">
                <a:latin typeface="Helvetica" pitchFamily="2" charset="0"/>
              </a:rPr>
              <a:t>ведомости денежной эмиссии;</a:t>
            </a:r>
          </a:p>
          <a:p>
            <a:pPr lvl="1"/>
            <a:r>
              <a:rPr lang="ru-RU" dirty="0">
                <a:latin typeface="Helvetica" pitchFamily="2" charset="0"/>
              </a:rPr>
              <a:t>письма дьяка Я. Борина.</a:t>
            </a:r>
          </a:p>
        </p:txBody>
      </p:sp>
    </p:spTree>
    <p:extLst>
      <p:ext uri="{BB962C8B-B14F-4D97-AF65-F5344CB8AC3E}">
        <p14:creationId xmlns:p14="http://schemas.microsoft.com/office/powerpoint/2010/main" val="163688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8987B-E98D-D944-ABAE-DFDE15A04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Helvetica" pitchFamily="2" charset="0"/>
              </a:rPr>
              <a:t>Реформа</a:t>
            </a: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B8B74D1-5A67-974C-9A9D-1B7427EDC72D}"/>
              </a:ext>
            </a:extLst>
          </p:cNvPr>
          <p:cNvSpPr/>
          <p:nvPr/>
        </p:nvSpPr>
        <p:spPr>
          <a:xfrm>
            <a:off x="838200" y="1931237"/>
            <a:ext cx="5181600" cy="551947"/>
          </a:xfrm>
          <a:custGeom>
            <a:avLst/>
            <a:gdLst>
              <a:gd name="connsiteX0" fmla="*/ 0 w 5181600"/>
              <a:gd name="connsiteY0" fmla="*/ 91993 h 551947"/>
              <a:gd name="connsiteX1" fmla="*/ 91993 w 5181600"/>
              <a:gd name="connsiteY1" fmla="*/ 0 h 551947"/>
              <a:gd name="connsiteX2" fmla="*/ 5089607 w 5181600"/>
              <a:gd name="connsiteY2" fmla="*/ 0 h 551947"/>
              <a:gd name="connsiteX3" fmla="*/ 5181600 w 5181600"/>
              <a:gd name="connsiteY3" fmla="*/ 91993 h 551947"/>
              <a:gd name="connsiteX4" fmla="*/ 5181600 w 5181600"/>
              <a:gd name="connsiteY4" fmla="*/ 459954 h 551947"/>
              <a:gd name="connsiteX5" fmla="*/ 5089607 w 5181600"/>
              <a:gd name="connsiteY5" fmla="*/ 551947 h 551947"/>
              <a:gd name="connsiteX6" fmla="*/ 91993 w 5181600"/>
              <a:gd name="connsiteY6" fmla="*/ 551947 h 551947"/>
              <a:gd name="connsiteX7" fmla="*/ 0 w 5181600"/>
              <a:gd name="connsiteY7" fmla="*/ 459954 h 551947"/>
              <a:gd name="connsiteX8" fmla="*/ 0 w 5181600"/>
              <a:gd name="connsiteY8" fmla="*/ 91993 h 55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551947">
                <a:moveTo>
                  <a:pt x="0" y="91993"/>
                </a:moveTo>
                <a:cubicBezTo>
                  <a:pt x="0" y="41187"/>
                  <a:pt x="41187" y="0"/>
                  <a:pt x="91993" y="0"/>
                </a:cubicBezTo>
                <a:lnTo>
                  <a:pt x="5089607" y="0"/>
                </a:lnTo>
                <a:cubicBezTo>
                  <a:pt x="5140413" y="0"/>
                  <a:pt x="5181600" y="41187"/>
                  <a:pt x="5181600" y="91993"/>
                </a:cubicBezTo>
                <a:lnTo>
                  <a:pt x="5181600" y="459954"/>
                </a:lnTo>
                <a:cubicBezTo>
                  <a:pt x="5181600" y="510760"/>
                  <a:pt x="5140413" y="551947"/>
                  <a:pt x="5089607" y="551947"/>
                </a:cubicBezTo>
                <a:lnTo>
                  <a:pt x="91993" y="551947"/>
                </a:lnTo>
                <a:cubicBezTo>
                  <a:pt x="41187" y="551947"/>
                  <a:pt x="0" y="510760"/>
                  <a:pt x="0" y="459954"/>
                </a:cubicBezTo>
                <a:lnTo>
                  <a:pt x="0" y="9199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04" tIns="87904" rIns="87904" bIns="87904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600" kern="1200" dirty="0">
                <a:latin typeface="Helvetica" pitchFamily="2" charset="0"/>
              </a:rPr>
              <a:t>Единственный номинал — копейка</a:t>
            </a:r>
            <a:endParaRPr lang="en-GB" sz="1600" kern="1200" dirty="0">
              <a:latin typeface="Helvetica" pitchFamily="2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22710F4A-0FBD-C74E-A211-C471B269BD7F}"/>
              </a:ext>
            </a:extLst>
          </p:cNvPr>
          <p:cNvSpPr/>
          <p:nvPr/>
        </p:nvSpPr>
        <p:spPr>
          <a:xfrm>
            <a:off x="838200" y="2529265"/>
            <a:ext cx="5181600" cy="551947"/>
          </a:xfrm>
          <a:custGeom>
            <a:avLst/>
            <a:gdLst>
              <a:gd name="connsiteX0" fmla="*/ 0 w 5181600"/>
              <a:gd name="connsiteY0" fmla="*/ 91993 h 551947"/>
              <a:gd name="connsiteX1" fmla="*/ 91993 w 5181600"/>
              <a:gd name="connsiteY1" fmla="*/ 0 h 551947"/>
              <a:gd name="connsiteX2" fmla="*/ 5089607 w 5181600"/>
              <a:gd name="connsiteY2" fmla="*/ 0 h 551947"/>
              <a:gd name="connsiteX3" fmla="*/ 5181600 w 5181600"/>
              <a:gd name="connsiteY3" fmla="*/ 91993 h 551947"/>
              <a:gd name="connsiteX4" fmla="*/ 5181600 w 5181600"/>
              <a:gd name="connsiteY4" fmla="*/ 459954 h 551947"/>
              <a:gd name="connsiteX5" fmla="*/ 5089607 w 5181600"/>
              <a:gd name="connsiteY5" fmla="*/ 551947 h 551947"/>
              <a:gd name="connsiteX6" fmla="*/ 91993 w 5181600"/>
              <a:gd name="connsiteY6" fmla="*/ 551947 h 551947"/>
              <a:gd name="connsiteX7" fmla="*/ 0 w 5181600"/>
              <a:gd name="connsiteY7" fmla="*/ 459954 h 551947"/>
              <a:gd name="connsiteX8" fmla="*/ 0 w 5181600"/>
              <a:gd name="connsiteY8" fmla="*/ 91993 h 55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551947">
                <a:moveTo>
                  <a:pt x="0" y="91993"/>
                </a:moveTo>
                <a:cubicBezTo>
                  <a:pt x="0" y="41187"/>
                  <a:pt x="41187" y="0"/>
                  <a:pt x="91993" y="0"/>
                </a:cubicBezTo>
                <a:lnTo>
                  <a:pt x="5089607" y="0"/>
                </a:lnTo>
                <a:cubicBezTo>
                  <a:pt x="5140413" y="0"/>
                  <a:pt x="5181600" y="41187"/>
                  <a:pt x="5181600" y="91993"/>
                </a:cubicBezTo>
                <a:lnTo>
                  <a:pt x="5181600" y="459954"/>
                </a:lnTo>
                <a:cubicBezTo>
                  <a:pt x="5181600" y="510760"/>
                  <a:pt x="5140413" y="551947"/>
                  <a:pt x="5089607" y="551947"/>
                </a:cubicBezTo>
                <a:lnTo>
                  <a:pt x="91993" y="551947"/>
                </a:lnTo>
                <a:cubicBezTo>
                  <a:pt x="41187" y="551947"/>
                  <a:pt x="0" y="510760"/>
                  <a:pt x="0" y="459954"/>
                </a:cubicBezTo>
                <a:lnTo>
                  <a:pt x="0" y="9199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04" tIns="87904" rIns="87904" bIns="87904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600" kern="1200" dirty="0">
                <a:latin typeface="Helvetica" pitchFamily="2" charset="0"/>
              </a:rPr>
              <a:t>Единственный металл — серебро</a:t>
            </a: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485D946D-04DC-0C44-A725-A5E7777F0AAC}"/>
              </a:ext>
            </a:extLst>
          </p:cNvPr>
          <p:cNvSpPr/>
          <p:nvPr/>
        </p:nvSpPr>
        <p:spPr>
          <a:xfrm>
            <a:off x="838200" y="3127292"/>
            <a:ext cx="5181600" cy="551947"/>
          </a:xfrm>
          <a:custGeom>
            <a:avLst/>
            <a:gdLst>
              <a:gd name="connsiteX0" fmla="*/ 0 w 5181600"/>
              <a:gd name="connsiteY0" fmla="*/ 91993 h 551947"/>
              <a:gd name="connsiteX1" fmla="*/ 91993 w 5181600"/>
              <a:gd name="connsiteY1" fmla="*/ 0 h 551947"/>
              <a:gd name="connsiteX2" fmla="*/ 5089607 w 5181600"/>
              <a:gd name="connsiteY2" fmla="*/ 0 h 551947"/>
              <a:gd name="connsiteX3" fmla="*/ 5181600 w 5181600"/>
              <a:gd name="connsiteY3" fmla="*/ 91993 h 551947"/>
              <a:gd name="connsiteX4" fmla="*/ 5181600 w 5181600"/>
              <a:gd name="connsiteY4" fmla="*/ 459954 h 551947"/>
              <a:gd name="connsiteX5" fmla="*/ 5089607 w 5181600"/>
              <a:gd name="connsiteY5" fmla="*/ 551947 h 551947"/>
              <a:gd name="connsiteX6" fmla="*/ 91993 w 5181600"/>
              <a:gd name="connsiteY6" fmla="*/ 551947 h 551947"/>
              <a:gd name="connsiteX7" fmla="*/ 0 w 5181600"/>
              <a:gd name="connsiteY7" fmla="*/ 459954 h 551947"/>
              <a:gd name="connsiteX8" fmla="*/ 0 w 5181600"/>
              <a:gd name="connsiteY8" fmla="*/ 91993 h 55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551947">
                <a:moveTo>
                  <a:pt x="0" y="91993"/>
                </a:moveTo>
                <a:cubicBezTo>
                  <a:pt x="0" y="41187"/>
                  <a:pt x="41187" y="0"/>
                  <a:pt x="91993" y="0"/>
                </a:cubicBezTo>
                <a:lnTo>
                  <a:pt x="5089607" y="0"/>
                </a:lnTo>
                <a:cubicBezTo>
                  <a:pt x="5140413" y="0"/>
                  <a:pt x="5181600" y="41187"/>
                  <a:pt x="5181600" y="91993"/>
                </a:cubicBezTo>
                <a:lnTo>
                  <a:pt x="5181600" y="459954"/>
                </a:lnTo>
                <a:cubicBezTo>
                  <a:pt x="5181600" y="510760"/>
                  <a:pt x="5140413" y="551947"/>
                  <a:pt x="5089607" y="551947"/>
                </a:cubicBezTo>
                <a:lnTo>
                  <a:pt x="91993" y="551947"/>
                </a:lnTo>
                <a:cubicBezTo>
                  <a:pt x="41187" y="551947"/>
                  <a:pt x="0" y="510760"/>
                  <a:pt x="0" y="459954"/>
                </a:cubicBezTo>
                <a:lnTo>
                  <a:pt x="0" y="9199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04" tIns="87904" rIns="87904" bIns="87904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600" kern="1200" dirty="0">
                <a:latin typeface="Helvetica" pitchFamily="2" charset="0"/>
              </a:rPr>
              <a:t>Единственный источник серебра — импорт</a:t>
            </a:r>
            <a:endParaRPr lang="en-GB" sz="1600" kern="1200" dirty="0">
              <a:latin typeface="Helvetica" pitchFamily="2" charset="0"/>
            </a:endParaRP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54917B2E-ABBC-FF44-983E-7693B1401767}"/>
              </a:ext>
            </a:extLst>
          </p:cNvPr>
          <p:cNvSpPr/>
          <p:nvPr/>
        </p:nvSpPr>
        <p:spPr>
          <a:xfrm>
            <a:off x="838200" y="3725320"/>
            <a:ext cx="5181600" cy="551947"/>
          </a:xfrm>
          <a:custGeom>
            <a:avLst/>
            <a:gdLst>
              <a:gd name="connsiteX0" fmla="*/ 0 w 5181600"/>
              <a:gd name="connsiteY0" fmla="*/ 91993 h 551947"/>
              <a:gd name="connsiteX1" fmla="*/ 91993 w 5181600"/>
              <a:gd name="connsiteY1" fmla="*/ 0 h 551947"/>
              <a:gd name="connsiteX2" fmla="*/ 5089607 w 5181600"/>
              <a:gd name="connsiteY2" fmla="*/ 0 h 551947"/>
              <a:gd name="connsiteX3" fmla="*/ 5181600 w 5181600"/>
              <a:gd name="connsiteY3" fmla="*/ 91993 h 551947"/>
              <a:gd name="connsiteX4" fmla="*/ 5181600 w 5181600"/>
              <a:gd name="connsiteY4" fmla="*/ 459954 h 551947"/>
              <a:gd name="connsiteX5" fmla="*/ 5089607 w 5181600"/>
              <a:gd name="connsiteY5" fmla="*/ 551947 h 551947"/>
              <a:gd name="connsiteX6" fmla="*/ 91993 w 5181600"/>
              <a:gd name="connsiteY6" fmla="*/ 551947 h 551947"/>
              <a:gd name="connsiteX7" fmla="*/ 0 w 5181600"/>
              <a:gd name="connsiteY7" fmla="*/ 459954 h 551947"/>
              <a:gd name="connsiteX8" fmla="*/ 0 w 5181600"/>
              <a:gd name="connsiteY8" fmla="*/ 91993 h 55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551947">
                <a:moveTo>
                  <a:pt x="0" y="91993"/>
                </a:moveTo>
                <a:cubicBezTo>
                  <a:pt x="0" y="41187"/>
                  <a:pt x="41187" y="0"/>
                  <a:pt x="91993" y="0"/>
                </a:cubicBezTo>
                <a:lnTo>
                  <a:pt x="5089607" y="0"/>
                </a:lnTo>
                <a:cubicBezTo>
                  <a:pt x="5140413" y="0"/>
                  <a:pt x="5181600" y="41187"/>
                  <a:pt x="5181600" y="91993"/>
                </a:cubicBezTo>
                <a:lnTo>
                  <a:pt x="5181600" y="459954"/>
                </a:lnTo>
                <a:cubicBezTo>
                  <a:pt x="5181600" y="510760"/>
                  <a:pt x="5140413" y="551947"/>
                  <a:pt x="5089607" y="551947"/>
                </a:cubicBezTo>
                <a:lnTo>
                  <a:pt x="91993" y="551947"/>
                </a:lnTo>
                <a:cubicBezTo>
                  <a:pt x="41187" y="551947"/>
                  <a:pt x="0" y="510760"/>
                  <a:pt x="0" y="459954"/>
                </a:cubicBezTo>
                <a:lnTo>
                  <a:pt x="0" y="9199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04" tIns="87904" rIns="87904" bIns="87904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600" kern="1200" dirty="0">
                <a:latin typeface="Helvetica" pitchFamily="2" charset="0"/>
              </a:rPr>
              <a:t>Единая система управления — </a:t>
            </a:r>
            <a:br>
              <a:rPr lang="ru-RU" sz="1600" kern="1200" dirty="0">
                <a:latin typeface="Helvetica" pitchFamily="2" charset="0"/>
              </a:rPr>
            </a:br>
            <a:r>
              <a:rPr lang="ru-RU" sz="1600" kern="1200" dirty="0">
                <a:latin typeface="Helvetica" pitchFamily="2" charset="0"/>
              </a:rPr>
              <a:t>Приказ Большой казны</a:t>
            </a:r>
            <a:endParaRPr lang="en-GB" sz="1600" kern="1200" dirty="0">
              <a:latin typeface="Helvetica" pitchFamily="2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B5CBD390-AB82-4D44-954E-F7D5ED769A7A}"/>
              </a:ext>
            </a:extLst>
          </p:cNvPr>
          <p:cNvSpPr/>
          <p:nvPr/>
        </p:nvSpPr>
        <p:spPr>
          <a:xfrm>
            <a:off x="838200" y="4323347"/>
            <a:ext cx="5181600" cy="551947"/>
          </a:xfrm>
          <a:custGeom>
            <a:avLst/>
            <a:gdLst>
              <a:gd name="connsiteX0" fmla="*/ 0 w 5181600"/>
              <a:gd name="connsiteY0" fmla="*/ 91993 h 551947"/>
              <a:gd name="connsiteX1" fmla="*/ 91993 w 5181600"/>
              <a:gd name="connsiteY1" fmla="*/ 0 h 551947"/>
              <a:gd name="connsiteX2" fmla="*/ 5089607 w 5181600"/>
              <a:gd name="connsiteY2" fmla="*/ 0 h 551947"/>
              <a:gd name="connsiteX3" fmla="*/ 5181600 w 5181600"/>
              <a:gd name="connsiteY3" fmla="*/ 91993 h 551947"/>
              <a:gd name="connsiteX4" fmla="*/ 5181600 w 5181600"/>
              <a:gd name="connsiteY4" fmla="*/ 459954 h 551947"/>
              <a:gd name="connsiteX5" fmla="*/ 5089607 w 5181600"/>
              <a:gd name="connsiteY5" fmla="*/ 551947 h 551947"/>
              <a:gd name="connsiteX6" fmla="*/ 91993 w 5181600"/>
              <a:gd name="connsiteY6" fmla="*/ 551947 h 551947"/>
              <a:gd name="connsiteX7" fmla="*/ 0 w 5181600"/>
              <a:gd name="connsiteY7" fmla="*/ 459954 h 551947"/>
              <a:gd name="connsiteX8" fmla="*/ 0 w 5181600"/>
              <a:gd name="connsiteY8" fmla="*/ 91993 h 55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551947">
                <a:moveTo>
                  <a:pt x="0" y="91993"/>
                </a:moveTo>
                <a:cubicBezTo>
                  <a:pt x="0" y="41187"/>
                  <a:pt x="41187" y="0"/>
                  <a:pt x="91993" y="0"/>
                </a:cubicBezTo>
                <a:lnTo>
                  <a:pt x="5089607" y="0"/>
                </a:lnTo>
                <a:cubicBezTo>
                  <a:pt x="5140413" y="0"/>
                  <a:pt x="5181600" y="41187"/>
                  <a:pt x="5181600" y="91993"/>
                </a:cubicBezTo>
                <a:lnTo>
                  <a:pt x="5181600" y="459954"/>
                </a:lnTo>
                <a:cubicBezTo>
                  <a:pt x="5181600" y="510760"/>
                  <a:pt x="5140413" y="551947"/>
                  <a:pt x="5089607" y="551947"/>
                </a:cubicBezTo>
                <a:lnTo>
                  <a:pt x="91993" y="551947"/>
                </a:lnTo>
                <a:cubicBezTo>
                  <a:pt x="41187" y="551947"/>
                  <a:pt x="0" y="510760"/>
                  <a:pt x="0" y="459954"/>
                </a:cubicBezTo>
                <a:lnTo>
                  <a:pt x="0" y="9199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04" tIns="87904" rIns="87904" bIns="87904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600" kern="1200" dirty="0">
                <a:latin typeface="Helvetica" pitchFamily="2" charset="0"/>
              </a:rPr>
              <a:t>Единственный денежный двор — в Кремле</a:t>
            </a:r>
            <a:endParaRPr lang="en-GB" sz="1600" kern="1200" dirty="0">
              <a:latin typeface="Helvetica" pitchFamily="2" charset="0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68427988-9A51-204E-8904-888F05903A4B}"/>
              </a:ext>
            </a:extLst>
          </p:cNvPr>
          <p:cNvSpPr/>
          <p:nvPr/>
        </p:nvSpPr>
        <p:spPr>
          <a:xfrm>
            <a:off x="838200" y="4921375"/>
            <a:ext cx="5181600" cy="551947"/>
          </a:xfrm>
          <a:custGeom>
            <a:avLst/>
            <a:gdLst>
              <a:gd name="connsiteX0" fmla="*/ 0 w 5181600"/>
              <a:gd name="connsiteY0" fmla="*/ 91993 h 551947"/>
              <a:gd name="connsiteX1" fmla="*/ 91993 w 5181600"/>
              <a:gd name="connsiteY1" fmla="*/ 0 h 551947"/>
              <a:gd name="connsiteX2" fmla="*/ 5089607 w 5181600"/>
              <a:gd name="connsiteY2" fmla="*/ 0 h 551947"/>
              <a:gd name="connsiteX3" fmla="*/ 5181600 w 5181600"/>
              <a:gd name="connsiteY3" fmla="*/ 91993 h 551947"/>
              <a:gd name="connsiteX4" fmla="*/ 5181600 w 5181600"/>
              <a:gd name="connsiteY4" fmla="*/ 459954 h 551947"/>
              <a:gd name="connsiteX5" fmla="*/ 5089607 w 5181600"/>
              <a:gd name="connsiteY5" fmla="*/ 551947 h 551947"/>
              <a:gd name="connsiteX6" fmla="*/ 91993 w 5181600"/>
              <a:gd name="connsiteY6" fmla="*/ 551947 h 551947"/>
              <a:gd name="connsiteX7" fmla="*/ 0 w 5181600"/>
              <a:gd name="connsiteY7" fmla="*/ 459954 h 551947"/>
              <a:gd name="connsiteX8" fmla="*/ 0 w 5181600"/>
              <a:gd name="connsiteY8" fmla="*/ 91993 h 55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551947">
                <a:moveTo>
                  <a:pt x="0" y="91993"/>
                </a:moveTo>
                <a:cubicBezTo>
                  <a:pt x="0" y="41187"/>
                  <a:pt x="41187" y="0"/>
                  <a:pt x="91993" y="0"/>
                </a:cubicBezTo>
                <a:lnTo>
                  <a:pt x="5089607" y="0"/>
                </a:lnTo>
                <a:cubicBezTo>
                  <a:pt x="5140413" y="0"/>
                  <a:pt x="5181600" y="41187"/>
                  <a:pt x="5181600" y="91993"/>
                </a:cubicBezTo>
                <a:lnTo>
                  <a:pt x="5181600" y="459954"/>
                </a:lnTo>
                <a:cubicBezTo>
                  <a:pt x="5181600" y="510760"/>
                  <a:pt x="5140413" y="551947"/>
                  <a:pt x="5089607" y="551947"/>
                </a:cubicBezTo>
                <a:lnTo>
                  <a:pt x="91993" y="551947"/>
                </a:lnTo>
                <a:cubicBezTo>
                  <a:pt x="41187" y="551947"/>
                  <a:pt x="0" y="510760"/>
                  <a:pt x="0" y="459954"/>
                </a:cubicBezTo>
                <a:lnTo>
                  <a:pt x="0" y="9199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04" tIns="87904" rIns="87904" bIns="87904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600" kern="1200" dirty="0">
                <a:latin typeface="Helvetica" pitchFamily="2" charset="0"/>
              </a:rPr>
              <a:t>Три курса рубля: паритетный, рыночный, указный</a:t>
            </a:r>
            <a:endParaRPr lang="en-GB" sz="1600" kern="1200" dirty="0">
              <a:latin typeface="Helvetica" pitchFamily="2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4B040C75-59FE-2F43-AFBE-02A4AF48564F}"/>
              </a:ext>
            </a:extLst>
          </p:cNvPr>
          <p:cNvSpPr/>
          <p:nvPr/>
        </p:nvSpPr>
        <p:spPr>
          <a:xfrm>
            <a:off x="838200" y="5519402"/>
            <a:ext cx="5181600" cy="551947"/>
          </a:xfrm>
          <a:custGeom>
            <a:avLst/>
            <a:gdLst>
              <a:gd name="connsiteX0" fmla="*/ 0 w 5181600"/>
              <a:gd name="connsiteY0" fmla="*/ 91993 h 551947"/>
              <a:gd name="connsiteX1" fmla="*/ 91993 w 5181600"/>
              <a:gd name="connsiteY1" fmla="*/ 0 h 551947"/>
              <a:gd name="connsiteX2" fmla="*/ 5089607 w 5181600"/>
              <a:gd name="connsiteY2" fmla="*/ 0 h 551947"/>
              <a:gd name="connsiteX3" fmla="*/ 5181600 w 5181600"/>
              <a:gd name="connsiteY3" fmla="*/ 91993 h 551947"/>
              <a:gd name="connsiteX4" fmla="*/ 5181600 w 5181600"/>
              <a:gd name="connsiteY4" fmla="*/ 459954 h 551947"/>
              <a:gd name="connsiteX5" fmla="*/ 5089607 w 5181600"/>
              <a:gd name="connsiteY5" fmla="*/ 551947 h 551947"/>
              <a:gd name="connsiteX6" fmla="*/ 91993 w 5181600"/>
              <a:gd name="connsiteY6" fmla="*/ 551947 h 551947"/>
              <a:gd name="connsiteX7" fmla="*/ 0 w 5181600"/>
              <a:gd name="connsiteY7" fmla="*/ 459954 h 551947"/>
              <a:gd name="connsiteX8" fmla="*/ 0 w 5181600"/>
              <a:gd name="connsiteY8" fmla="*/ 91993 h 55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551947">
                <a:moveTo>
                  <a:pt x="0" y="91993"/>
                </a:moveTo>
                <a:cubicBezTo>
                  <a:pt x="0" y="41187"/>
                  <a:pt x="41187" y="0"/>
                  <a:pt x="91993" y="0"/>
                </a:cubicBezTo>
                <a:lnTo>
                  <a:pt x="5089607" y="0"/>
                </a:lnTo>
                <a:cubicBezTo>
                  <a:pt x="5140413" y="0"/>
                  <a:pt x="5181600" y="41187"/>
                  <a:pt x="5181600" y="91993"/>
                </a:cubicBezTo>
                <a:lnTo>
                  <a:pt x="5181600" y="459954"/>
                </a:lnTo>
                <a:cubicBezTo>
                  <a:pt x="5181600" y="510760"/>
                  <a:pt x="5140413" y="551947"/>
                  <a:pt x="5089607" y="551947"/>
                </a:cubicBezTo>
                <a:lnTo>
                  <a:pt x="91993" y="551947"/>
                </a:lnTo>
                <a:cubicBezTo>
                  <a:pt x="41187" y="551947"/>
                  <a:pt x="0" y="510760"/>
                  <a:pt x="0" y="459954"/>
                </a:cubicBezTo>
                <a:lnTo>
                  <a:pt x="0" y="9199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04" tIns="87904" rIns="87904" bIns="87904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600" kern="1200" dirty="0">
                <a:latin typeface="Helvetica" pitchFamily="2" charset="0"/>
              </a:rPr>
              <a:t>Денежная масса — </a:t>
            </a:r>
            <a:br>
              <a:rPr lang="ru-RU" sz="1600" kern="1200" dirty="0">
                <a:latin typeface="Helvetica" pitchFamily="2" charset="0"/>
              </a:rPr>
            </a:br>
            <a:r>
              <a:rPr lang="ru-RU" sz="1600" kern="1200" dirty="0">
                <a:latin typeface="Helvetica" pitchFamily="2" charset="0"/>
              </a:rPr>
              <a:t>~ 12,8 млн руб. (512 т сер. эквивалента)</a:t>
            </a:r>
            <a:endParaRPr lang="en-GB" sz="1600" kern="1200" dirty="0">
              <a:latin typeface="Helvetica" pitchFamily="2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A35EB47F-0708-D649-B72E-800B85E9D2C9}"/>
              </a:ext>
            </a:extLst>
          </p:cNvPr>
          <p:cNvSpPr/>
          <p:nvPr/>
        </p:nvSpPr>
        <p:spPr>
          <a:xfrm>
            <a:off x="6172200" y="1931237"/>
            <a:ext cx="5181600" cy="551947"/>
          </a:xfrm>
          <a:custGeom>
            <a:avLst/>
            <a:gdLst>
              <a:gd name="connsiteX0" fmla="*/ 0 w 5181600"/>
              <a:gd name="connsiteY0" fmla="*/ 91993 h 551947"/>
              <a:gd name="connsiteX1" fmla="*/ 91993 w 5181600"/>
              <a:gd name="connsiteY1" fmla="*/ 0 h 551947"/>
              <a:gd name="connsiteX2" fmla="*/ 5089607 w 5181600"/>
              <a:gd name="connsiteY2" fmla="*/ 0 h 551947"/>
              <a:gd name="connsiteX3" fmla="*/ 5181600 w 5181600"/>
              <a:gd name="connsiteY3" fmla="*/ 91993 h 551947"/>
              <a:gd name="connsiteX4" fmla="*/ 5181600 w 5181600"/>
              <a:gd name="connsiteY4" fmla="*/ 459954 h 551947"/>
              <a:gd name="connsiteX5" fmla="*/ 5089607 w 5181600"/>
              <a:gd name="connsiteY5" fmla="*/ 551947 h 551947"/>
              <a:gd name="connsiteX6" fmla="*/ 91993 w 5181600"/>
              <a:gd name="connsiteY6" fmla="*/ 551947 h 551947"/>
              <a:gd name="connsiteX7" fmla="*/ 0 w 5181600"/>
              <a:gd name="connsiteY7" fmla="*/ 459954 h 551947"/>
              <a:gd name="connsiteX8" fmla="*/ 0 w 5181600"/>
              <a:gd name="connsiteY8" fmla="*/ 91993 h 55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551947">
                <a:moveTo>
                  <a:pt x="0" y="91993"/>
                </a:moveTo>
                <a:cubicBezTo>
                  <a:pt x="0" y="41187"/>
                  <a:pt x="41187" y="0"/>
                  <a:pt x="91993" y="0"/>
                </a:cubicBezTo>
                <a:lnTo>
                  <a:pt x="5089607" y="0"/>
                </a:lnTo>
                <a:cubicBezTo>
                  <a:pt x="5140413" y="0"/>
                  <a:pt x="5181600" y="41187"/>
                  <a:pt x="5181600" y="91993"/>
                </a:cubicBezTo>
                <a:lnTo>
                  <a:pt x="5181600" y="459954"/>
                </a:lnTo>
                <a:cubicBezTo>
                  <a:pt x="5181600" y="510760"/>
                  <a:pt x="5140413" y="551947"/>
                  <a:pt x="5089607" y="551947"/>
                </a:cubicBezTo>
                <a:lnTo>
                  <a:pt x="91993" y="551947"/>
                </a:lnTo>
                <a:cubicBezTo>
                  <a:pt x="41187" y="551947"/>
                  <a:pt x="0" y="510760"/>
                  <a:pt x="0" y="459954"/>
                </a:cubicBezTo>
                <a:lnTo>
                  <a:pt x="0" y="91993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04" tIns="87904" rIns="87904" bIns="87904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600" kern="1200" dirty="0">
                <a:latin typeface="Helvetica" pitchFamily="2" charset="0"/>
              </a:rPr>
              <a:t>Номиналы от 1/4 коп. до 1 руб.</a:t>
            </a:r>
            <a:endParaRPr lang="en-GB" sz="1600" kern="1200" dirty="0">
              <a:latin typeface="Helvetica" pitchFamily="2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42049EC1-0D76-6D4C-85A5-229C5BBA3F47}"/>
              </a:ext>
            </a:extLst>
          </p:cNvPr>
          <p:cNvSpPr/>
          <p:nvPr/>
        </p:nvSpPr>
        <p:spPr>
          <a:xfrm>
            <a:off x="6172200" y="2529265"/>
            <a:ext cx="5181600" cy="551947"/>
          </a:xfrm>
          <a:custGeom>
            <a:avLst/>
            <a:gdLst>
              <a:gd name="connsiteX0" fmla="*/ 0 w 5181600"/>
              <a:gd name="connsiteY0" fmla="*/ 91993 h 551947"/>
              <a:gd name="connsiteX1" fmla="*/ 91993 w 5181600"/>
              <a:gd name="connsiteY1" fmla="*/ 0 h 551947"/>
              <a:gd name="connsiteX2" fmla="*/ 5089607 w 5181600"/>
              <a:gd name="connsiteY2" fmla="*/ 0 h 551947"/>
              <a:gd name="connsiteX3" fmla="*/ 5181600 w 5181600"/>
              <a:gd name="connsiteY3" fmla="*/ 91993 h 551947"/>
              <a:gd name="connsiteX4" fmla="*/ 5181600 w 5181600"/>
              <a:gd name="connsiteY4" fmla="*/ 459954 h 551947"/>
              <a:gd name="connsiteX5" fmla="*/ 5089607 w 5181600"/>
              <a:gd name="connsiteY5" fmla="*/ 551947 h 551947"/>
              <a:gd name="connsiteX6" fmla="*/ 91993 w 5181600"/>
              <a:gd name="connsiteY6" fmla="*/ 551947 h 551947"/>
              <a:gd name="connsiteX7" fmla="*/ 0 w 5181600"/>
              <a:gd name="connsiteY7" fmla="*/ 459954 h 551947"/>
              <a:gd name="connsiteX8" fmla="*/ 0 w 5181600"/>
              <a:gd name="connsiteY8" fmla="*/ 91993 h 55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551947">
                <a:moveTo>
                  <a:pt x="0" y="91993"/>
                </a:moveTo>
                <a:cubicBezTo>
                  <a:pt x="0" y="41187"/>
                  <a:pt x="41187" y="0"/>
                  <a:pt x="91993" y="0"/>
                </a:cubicBezTo>
                <a:lnTo>
                  <a:pt x="5089607" y="0"/>
                </a:lnTo>
                <a:cubicBezTo>
                  <a:pt x="5140413" y="0"/>
                  <a:pt x="5181600" y="41187"/>
                  <a:pt x="5181600" y="91993"/>
                </a:cubicBezTo>
                <a:lnTo>
                  <a:pt x="5181600" y="459954"/>
                </a:lnTo>
                <a:cubicBezTo>
                  <a:pt x="5181600" y="510760"/>
                  <a:pt x="5140413" y="551947"/>
                  <a:pt x="5089607" y="551947"/>
                </a:cubicBezTo>
                <a:lnTo>
                  <a:pt x="91993" y="551947"/>
                </a:lnTo>
                <a:cubicBezTo>
                  <a:pt x="41187" y="551947"/>
                  <a:pt x="0" y="510760"/>
                  <a:pt x="0" y="459954"/>
                </a:cubicBezTo>
                <a:lnTo>
                  <a:pt x="0" y="91993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04" tIns="87904" rIns="87904" bIns="87904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600" kern="1200" dirty="0">
                <a:latin typeface="Helvetica" pitchFamily="2" charset="0"/>
              </a:rPr>
              <a:t>Золото, серебро и медь</a:t>
            </a:r>
            <a:endParaRPr lang="en-GB" sz="1600" kern="1200" dirty="0">
              <a:latin typeface="Helvetica" pitchFamily="2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BA293397-81F4-1A4A-B852-BE88C92B5A9C}"/>
              </a:ext>
            </a:extLst>
          </p:cNvPr>
          <p:cNvSpPr/>
          <p:nvPr/>
        </p:nvSpPr>
        <p:spPr>
          <a:xfrm>
            <a:off x="6172200" y="3127292"/>
            <a:ext cx="5181600" cy="551947"/>
          </a:xfrm>
          <a:custGeom>
            <a:avLst/>
            <a:gdLst>
              <a:gd name="connsiteX0" fmla="*/ 0 w 5181600"/>
              <a:gd name="connsiteY0" fmla="*/ 91993 h 551947"/>
              <a:gd name="connsiteX1" fmla="*/ 91993 w 5181600"/>
              <a:gd name="connsiteY1" fmla="*/ 0 h 551947"/>
              <a:gd name="connsiteX2" fmla="*/ 5089607 w 5181600"/>
              <a:gd name="connsiteY2" fmla="*/ 0 h 551947"/>
              <a:gd name="connsiteX3" fmla="*/ 5181600 w 5181600"/>
              <a:gd name="connsiteY3" fmla="*/ 91993 h 551947"/>
              <a:gd name="connsiteX4" fmla="*/ 5181600 w 5181600"/>
              <a:gd name="connsiteY4" fmla="*/ 459954 h 551947"/>
              <a:gd name="connsiteX5" fmla="*/ 5089607 w 5181600"/>
              <a:gd name="connsiteY5" fmla="*/ 551947 h 551947"/>
              <a:gd name="connsiteX6" fmla="*/ 91993 w 5181600"/>
              <a:gd name="connsiteY6" fmla="*/ 551947 h 551947"/>
              <a:gd name="connsiteX7" fmla="*/ 0 w 5181600"/>
              <a:gd name="connsiteY7" fmla="*/ 459954 h 551947"/>
              <a:gd name="connsiteX8" fmla="*/ 0 w 5181600"/>
              <a:gd name="connsiteY8" fmla="*/ 91993 h 55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551947">
                <a:moveTo>
                  <a:pt x="0" y="91993"/>
                </a:moveTo>
                <a:cubicBezTo>
                  <a:pt x="0" y="41187"/>
                  <a:pt x="41187" y="0"/>
                  <a:pt x="91993" y="0"/>
                </a:cubicBezTo>
                <a:lnTo>
                  <a:pt x="5089607" y="0"/>
                </a:lnTo>
                <a:cubicBezTo>
                  <a:pt x="5140413" y="0"/>
                  <a:pt x="5181600" y="41187"/>
                  <a:pt x="5181600" y="91993"/>
                </a:cubicBezTo>
                <a:lnTo>
                  <a:pt x="5181600" y="459954"/>
                </a:lnTo>
                <a:cubicBezTo>
                  <a:pt x="5181600" y="510760"/>
                  <a:pt x="5140413" y="551947"/>
                  <a:pt x="5089607" y="551947"/>
                </a:cubicBezTo>
                <a:lnTo>
                  <a:pt x="91993" y="551947"/>
                </a:lnTo>
                <a:cubicBezTo>
                  <a:pt x="41187" y="551947"/>
                  <a:pt x="0" y="510760"/>
                  <a:pt x="0" y="459954"/>
                </a:cubicBezTo>
                <a:lnTo>
                  <a:pt x="0" y="91993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04" tIns="87904" rIns="87904" bIns="87904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600" kern="1200" dirty="0">
                <a:latin typeface="Helvetica" pitchFamily="2" charset="0"/>
              </a:rPr>
              <a:t>Начало разработки сибирских </a:t>
            </a:r>
            <a:br>
              <a:rPr lang="ru-RU" sz="1600" kern="1200" dirty="0">
                <a:latin typeface="Helvetica" pitchFamily="2" charset="0"/>
              </a:rPr>
            </a:br>
            <a:r>
              <a:rPr lang="ru-RU" sz="1600" kern="1200" dirty="0">
                <a:latin typeface="Helvetica" pitchFamily="2" charset="0"/>
              </a:rPr>
              <a:t>месторождений серебра</a:t>
            </a:r>
            <a:endParaRPr lang="en-GB" sz="1600" kern="1200" dirty="0">
              <a:latin typeface="Helvetica" pitchFamily="2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2B96499-B812-7245-A4A3-2F5159039A8A}"/>
              </a:ext>
            </a:extLst>
          </p:cNvPr>
          <p:cNvSpPr/>
          <p:nvPr/>
        </p:nvSpPr>
        <p:spPr>
          <a:xfrm>
            <a:off x="6172200" y="3725320"/>
            <a:ext cx="5181600" cy="551947"/>
          </a:xfrm>
          <a:custGeom>
            <a:avLst/>
            <a:gdLst>
              <a:gd name="connsiteX0" fmla="*/ 0 w 5181600"/>
              <a:gd name="connsiteY0" fmla="*/ 91993 h 551947"/>
              <a:gd name="connsiteX1" fmla="*/ 91993 w 5181600"/>
              <a:gd name="connsiteY1" fmla="*/ 0 h 551947"/>
              <a:gd name="connsiteX2" fmla="*/ 5089607 w 5181600"/>
              <a:gd name="connsiteY2" fmla="*/ 0 h 551947"/>
              <a:gd name="connsiteX3" fmla="*/ 5181600 w 5181600"/>
              <a:gd name="connsiteY3" fmla="*/ 91993 h 551947"/>
              <a:gd name="connsiteX4" fmla="*/ 5181600 w 5181600"/>
              <a:gd name="connsiteY4" fmla="*/ 459954 h 551947"/>
              <a:gd name="connsiteX5" fmla="*/ 5089607 w 5181600"/>
              <a:gd name="connsiteY5" fmla="*/ 551947 h 551947"/>
              <a:gd name="connsiteX6" fmla="*/ 91993 w 5181600"/>
              <a:gd name="connsiteY6" fmla="*/ 551947 h 551947"/>
              <a:gd name="connsiteX7" fmla="*/ 0 w 5181600"/>
              <a:gd name="connsiteY7" fmla="*/ 459954 h 551947"/>
              <a:gd name="connsiteX8" fmla="*/ 0 w 5181600"/>
              <a:gd name="connsiteY8" fmla="*/ 91993 h 55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551947">
                <a:moveTo>
                  <a:pt x="0" y="91993"/>
                </a:moveTo>
                <a:cubicBezTo>
                  <a:pt x="0" y="41187"/>
                  <a:pt x="41187" y="0"/>
                  <a:pt x="91993" y="0"/>
                </a:cubicBezTo>
                <a:lnTo>
                  <a:pt x="5089607" y="0"/>
                </a:lnTo>
                <a:cubicBezTo>
                  <a:pt x="5140413" y="0"/>
                  <a:pt x="5181600" y="41187"/>
                  <a:pt x="5181600" y="91993"/>
                </a:cubicBezTo>
                <a:lnTo>
                  <a:pt x="5181600" y="459954"/>
                </a:lnTo>
                <a:cubicBezTo>
                  <a:pt x="5181600" y="510760"/>
                  <a:pt x="5140413" y="551947"/>
                  <a:pt x="5089607" y="551947"/>
                </a:cubicBezTo>
                <a:lnTo>
                  <a:pt x="91993" y="551947"/>
                </a:lnTo>
                <a:cubicBezTo>
                  <a:pt x="41187" y="551947"/>
                  <a:pt x="0" y="510760"/>
                  <a:pt x="0" y="459954"/>
                </a:cubicBezTo>
                <a:lnTo>
                  <a:pt x="0" y="91993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04" tIns="87904" rIns="87904" bIns="87904" numCol="1" spcCol="1270" anchor="ctr" anchorCtr="0">
            <a:noAutofit/>
          </a:bodyPr>
          <a:lstStyle/>
          <a:p>
            <a:pPr lvl="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>
                <a:latin typeface="Helvetica" pitchFamily="2" charset="0"/>
              </a:rPr>
              <a:t>Большая казна + Военно-морской приказ → </a:t>
            </a:r>
            <a:br>
              <a:rPr lang="ru-RU" sz="1600" kern="1200" dirty="0">
                <a:latin typeface="Helvetica" pitchFamily="2" charset="0"/>
              </a:rPr>
            </a:br>
            <a:r>
              <a:rPr lang="ru-RU" sz="1600" dirty="0">
                <a:latin typeface="Helvetica" pitchFamily="2" charset="0"/>
              </a:rPr>
              <a:t>→ </a:t>
            </a:r>
            <a:r>
              <a:rPr lang="ru-RU" sz="1600" kern="1200" dirty="0">
                <a:latin typeface="Helvetica" pitchFamily="2" charset="0"/>
              </a:rPr>
              <a:t>Сенат </a:t>
            </a:r>
            <a:r>
              <a:rPr lang="ru-RU" sz="1600" dirty="0">
                <a:latin typeface="Helvetica" pitchFamily="2" charset="0"/>
              </a:rPr>
              <a:t>→ Камер-коллегия → Берг-коллегия </a:t>
            </a:r>
            <a:endParaRPr lang="en-GB" sz="1600" kern="1200" dirty="0">
              <a:latin typeface="Helvetica" pitchFamily="2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7268F549-1CC7-5848-91E8-A6536F1DB0E9}"/>
              </a:ext>
            </a:extLst>
          </p:cNvPr>
          <p:cNvSpPr/>
          <p:nvPr/>
        </p:nvSpPr>
        <p:spPr>
          <a:xfrm>
            <a:off x="6172200" y="4323347"/>
            <a:ext cx="5181600" cy="551947"/>
          </a:xfrm>
          <a:custGeom>
            <a:avLst/>
            <a:gdLst>
              <a:gd name="connsiteX0" fmla="*/ 0 w 5181600"/>
              <a:gd name="connsiteY0" fmla="*/ 91993 h 551947"/>
              <a:gd name="connsiteX1" fmla="*/ 91993 w 5181600"/>
              <a:gd name="connsiteY1" fmla="*/ 0 h 551947"/>
              <a:gd name="connsiteX2" fmla="*/ 5089607 w 5181600"/>
              <a:gd name="connsiteY2" fmla="*/ 0 h 551947"/>
              <a:gd name="connsiteX3" fmla="*/ 5181600 w 5181600"/>
              <a:gd name="connsiteY3" fmla="*/ 91993 h 551947"/>
              <a:gd name="connsiteX4" fmla="*/ 5181600 w 5181600"/>
              <a:gd name="connsiteY4" fmla="*/ 459954 h 551947"/>
              <a:gd name="connsiteX5" fmla="*/ 5089607 w 5181600"/>
              <a:gd name="connsiteY5" fmla="*/ 551947 h 551947"/>
              <a:gd name="connsiteX6" fmla="*/ 91993 w 5181600"/>
              <a:gd name="connsiteY6" fmla="*/ 551947 h 551947"/>
              <a:gd name="connsiteX7" fmla="*/ 0 w 5181600"/>
              <a:gd name="connsiteY7" fmla="*/ 459954 h 551947"/>
              <a:gd name="connsiteX8" fmla="*/ 0 w 5181600"/>
              <a:gd name="connsiteY8" fmla="*/ 91993 h 55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551947">
                <a:moveTo>
                  <a:pt x="0" y="91993"/>
                </a:moveTo>
                <a:cubicBezTo>
                  <a:pt x="0" y="41187"/>
                  <a:pt x="41187" y="0"/>
                  <a:pt x="91993" y="0"/>
                </a:cubicBezTo>
                <a:lnTo>
                  <a:pt x="5089607" y="0"/>
                </a:lnTo>
                <a:cubicBezTo>
                  <a:pt x="5140413" y="0"/>
                  <a:pt x="5181600" y="41187"/>
                  <a:pt x="5181600" y="91993"/>
                </a:cubicBezTo>
                <a:lnTo>
                  <a:pt x="5181600" y="459954"/>
                </a:lnTo>
                <a:cubicBezTo>
                  <a:pt x="5181600" y="510760"/>
                  <a:pt x="5140413" y="551947"/>
                  <a:pt x="5089607" y="551947"/>
                </a:cubicBezTo>
                <a:lnTo>
                  <a:pt x="91993" y="551947"/>
                </a:lnTo>
                <a:cubicBezTo>
                  <a:pt x="41187" y="551947"/>
                  <a:pt x="0" y="510760"/>
                  <a:pt x="0" y="459954"/>
                </a:cubicBezTo>
                <a:lnTo>
                  <a:pt x="0" y="91993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04" tIns="87904" rIns="87904" bIns="87904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600" kern="1200" dirty="0">
                <a:latin typeface="Helvetica" pitchFamily="2" charset="0"/>
              </a:rPr>
              <a:t>До пяти денежных дворов в Москве + </a:t>
            </a:r>
            <a:br>
              <a:rPr lang="ru-RU" sz="1600" kern="1200" dirty="0">
                <a:latin typeface="Helvetica" pitchFamily="2" charset="0"/>
              </a:rPr>
            </a:br>
            <a:r>
              <a:rPr lang="ru-RU" sz="1600" kern="1200" dirty="0">
                <a:latin typeface="Helvetica" pitchFamily="2" charset="0"/>
              </a:rPr>
              <a:t>начало перехода на машинную чеканку</a:t>
            </a:r>
            <a:endParaRPr lang="en-GB" sz="1600" kern="1200" dirty="0">
              <a:latin typeface="Helvetica" pitchFamily="2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2A1ED578-79D1-7F46-83D0-4F92E8E91A17}"/>
              </a:ext>
            </a:extLst>
          </p:cNvPr>
          <p:cNvSpPr/>
          <p:nvPr/>
        </p:nvSpPr>
        <p:spPr>
          <a:xfrm>
            <a:off x="6172200" y="4921375"/>
            <a:ext cx="5181600" cy="551947"/>
          </a:xfrm>
          <a:custGeom>
            <a:avLst/>
            <a:gdLst>
              <a:gd name="connsiteX0" fmla="*/ 0 w 5181600"/>
              <a:gd name="connsiteY0" fmla="*/ 91993 h 551947"/>
              <a:gd name="connsiteX1" fmla="*/ 91993 w 5181600"/>
              <a:gd name="connsiteY1" fmla="*/ 0 h 551947"/>
              <a:gd name="connsiteX2" fmla="*/ 5089607 w 5181600"/>
              <a:gd name="connsiteY2" fmla="*/ 0 h 551947"/>
              <a:gd name="connsiteX3" fmla="*/ 5181600 w 5181600"/>
              <a:gd name="connsiteY3" fmla="*/ 91993 h 551947"/>
              <a:gd name="connsiteX4" fmla="*/ 5181600 w 5181600"/>
              <a:gd name="connsiteY4" fmla="*/ 459954 h 551947"/>
              <a:gd name="connsiteX5" fmla="*/ 5089607 w 5181600"/>
              <a:gd name="connsiteY5" fmla="*/ 551947 h 551947"/>
              <a:gd name="connsiteX6" fmla="*/ 91993 w 5181600"/>
              <a:gd name="connsiteY6" fmla="*/ 551947 h 551947"/>
              <a:gd name="connsiteX7" fmla="*/ 0 w 5181600"/>
              <a:gd name="connsiteY7" fmla="*/ 459954 h 551947"/>
              <a:gd name="connsiteX8" fmla="*/ 0 w 5181600"/>
              <a:gd name="connsiteY8" fmla="*/ 91993 h 55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551947">
                <a:moveTo>
                  <a:pt x="0" y="91993"/>
                </a:moveTo>
                <a:cubicBezTo>
                  <a:pt x="0" y="41187"/>
                  <a:pt x="41187" y="0"/>
                  <a:pt x="91993" y="0"/>
                </a:cubicBezTo>
                <a:lnTo>
                  <a:pt x="5089607" y="0"/>
                </a:lnTo>
                <a:cubicBezTo>
                  <a:pt x="5140413" y="0"/>
                  <a:pt x="5181600" y="41187"/>
                  <a:pt x="5181600" y="91993"/>
                </a:cubicBezTo>
                <a:lnTo>
                  <a:pt x="5181600" y="459954"/>
                </a:lnTo>
                <a:cubicBezTo>
                  <a:pt x="5181600" y="510760"/>
                  <a:pt x="5140413" y="551947"/>
                  <a:pt x="5089607" y="551947"/>
                </a:cubicBezTo>
                <a:lnTo>
                  <a:pt x="91993" y="551947"/>
                </a:lnTo>
                <a:cubicBezTo>
                  <a:pt x="41187" y="551947"/>
                  <a:pt x="0" y="510760"/>
                  <a:pt x="0" y="459954"/>
                </a:cubicBezTo>
                <a:lnTo>
                  <a:pt x="0" y="91993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04" tIns="87904" rIns="87904" bIns="87904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600" kern="1200" dirty="0">
                <a:latin typeface="Helvetica" pitchFamily="2" charset="0"/>
              </a:rPr>
              <a:t>Единый курс рубля</a:t>
            </a:r>
            <a:endParaRPr lang="en-GB" sz="1600" kern="1200" dirty="0">
              <a:latin typeface="Helvetica" pitchFamily="2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4FD9E5C-751D-424C-B199-288A56A97BCF}"/>
              </a:ext>
            </a:extLst>
          </p:cNvPr>
          <p:cNvSpPr/>
          <p:nvPr/>
        </p:nvSpPr>
        <p:spPr>
          <a:xfrm>
            <a:off x="6172200" y="5519402"/>
            <a:ext cx="5181600" cy="551947"/>
          </a:xfrm>
          <a:custGeom>
            <a:avLst/>
            <a:gdLst>
              <a:gd name="connsiteX0" fmla="*/ 0 w 5181600"/>
              <a:gd name="connsiteY0" fmla="*/ 91993 h 551947"/>
              <a:gd name="connsiteX1" fmla="*/ 91993 w 5181600"/>
              <a:gd name="connsiteY1" fmla="*/ 0 h 551947"/>
              <a:gd name="connsiteX2" fmla="*/ 5089607 w 5181600"/>
              <a:gd name="connsiteY2" fmla="*/ 0 h 551947"/>
              <a:gd name="connsiteX3" fmla="*/ 5181600 w 5181600"/>
              <a:gd name="connsiteY3" fmla="*/ 91993 h 551947"/>
              <a:gd name="connsiteX4" fmla="*/ 5181600 w 5181600"/>
              <a:gd name="connsiteY4" fmla="*/ 459954 h 551947"/>
              <a:gd name="connsiteX5" fmla="*/ 5089607 w 5181600"/>
              <a:gd name="connsiteY5" fmla="*/ 551947 h 551947"/>
              <a:gd name="connsiteX6" fmla="*/ 91993 w 5181600"/>
              <a:gd name="connsiteY6" fmla="*/ 551947 h 551947"/>
              <a:gd name="connsiteX7" fmla="*/ 0 w 5181600"/>
              <a:gd name="connsiteY7" fmla="*/ 459954 h 551947"/>
              <a:gd name="connsiteX8" fmla="*/ 0 w 5181600"/>
              <a:gd name="connsiteY8" fmla="*/ 91993 h 55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551947">
                <a:moveTo>
                  <a:pt x="0" y="91993"/>
                </a:moveTo>
                <a:cubicBezTo>
                  <a:pt x="0" y="41187"/>
                  <a:pt x="41187" y="0"/>
                  <a:pt x="91993" y="0"/>
                </a:cubicBezTo>
                <a:lnTo>
                  <a:pt x="5089607" y="0"/>
                </a:lnTo>
                <a:cubicBezTo>
                  <a:pt x="5140413" y="0"/>
                  <a:pt x="5181600" y="41187"/>
                  <a:pt x="5181600" y="91993"/>
                </a:cubicBezTo>
                <a:lnTo>
                  <a:pt x="5181600" y="459954"/>
                </a:lnTo>
                <a:cubicBezTo>
                  <a:pt x="5181600" y="510760"/>
                  <a:pt x="5140413" y="551947"/>
                  <a:pt x="5089607" y="551947"/>
                </a:cubicBezTo>
                <a:lnTo>
                  <a:pt x="91993" y="551947"/>
                </a:lnTo>
                <a:cubicBezTo>
                  <a:pt x="41187" y="551947"/>
                  <a:pt x="0" y="510760"/>
                  <a:pt x="0" y="459954"/>
                </a:cubicBezTo>
                <a:lnTo>
                  <a:pt x="0" y="91993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04" tIns="87904" rIns="87904" bIns="87904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600" kern="1200" dirty="0">
                <a:latin typeface="Helvetica" pitchFamily="2" charset="0"/>
              </a:rPr>
              <a:t>Денежная масса — </a:t>
            </a:r>
            <a:br>
              <a:rPr lang="ru-RU" sz="1600" kern="1200" dirty="0">
                <a:latin typeface="Helvetica" pitchFamily="2" charset="0"/>
              </a:rPr>
            </a:br>
            <a:r>
              <a:rPr lang="ru-RU" sz="1600" kern="1200" dirty="0">
                <a:latin typeface="Helvetica" pitchFamily="2" charset="0"/>
              </a:rPr>
              <a:t>~ 30,8 млн руб. (616 т сер. </a:t>
            </a:r>
            <a:r>
              <a:rPr lang="ru-RU" sz="1600" dirty="0">
                <a:latin typeface="Helvetica" pitchFamily="2" charset="0"/>
              </a:rPr>
              <a:t>э</a:t>
            </a:r>
            <a:r>
              <a:rPr lang="ru-RU" sz="1600" kern="1200" dirty="0">
                <a:latin typeface="Helvetica" pitchFamily="2" charset="0"/>
              </a:rPr>
              <a:t>квивалента</a:t>
            </a:r>
            <a:r>
              <a:rPr lang="en-US" sz="1600" kern="1200" dirty="0">
                <a:latin typeface="Helvetica" pitchFamily="2" charset="0"/>
              </a:rPr>
              <a:t>)</a:t>
            </a:r>
            <a:endParaRPr lang="en-GB" sz="1600" kern="12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94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071B450C-570B-D445-A3C8-A57798C57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Helvetica" pitchFamily="2" charset="0"/>
              </a:rPr>
              <a:t>Рост денежной массы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FC3EAEE-6418-7D44-89BE-CDDCFD87E7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>
                <a:latin typeface="Helvetica" pitchFamily="2" charset="0"/>
              </a:rPr>
              <a:t>Номинальный</a:t>
            </a: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FDFBC152-2B08-8E4F-B50E-E8521DD02728}"/>
              </a:ext>
            </a:extLst>
          </p:cNvPr>
          <p:cNvSpPr/>
          <p:nvPr/>
        </p:nvSpPr>
        <p:spPr>
          <a:xfrm>
            <a:off x="1576387" y="2505075"/>
            <a:ext cx="3684588" cy="3684588"/>
          </a:xfrm>
          <a:custGeom>
            <a:avLst/>
            <a:gdLst>
              <a:gd name="connsiteX0" fmla="*/ 0 w 3684588"/>
              <a:gd name="connsiteY0" fmla="*/ 1842294 h 3684588"/>
              <a:gd name="connsiteX1" fmla="*/ 1842294 w 3684588"/>
              <a:gd name="connsiteY1" fmla="*/ 0 h 3684588"/>
              <a:gd name="connsiteX2" fmla="*/ 3684588 w 3684588"/>
              <a:gd name="connsiteY2" fmla="*/ 1842294 h 3684588"/>
              <a:gd name="connsiteX3" fmla="*/ 1842294 w 3684588"/>
              <a:gd name="connsiteY3" fmla="*/ 3684588 h 3684588"/>
              <a:gd name="connsiteX4" fmla="*/ 0 w 3684588"/>
              <a:gd name="connsiteY4" fmla="*/ 1842294 h 3684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84588" h="3684588">
                <a:moveTo>
                  <a:pt x="0" y="1842294"/>
                </a:moveTo>
                <a:cubicBezTo>
                  <a:pt x="0" y="824823"/>
                  <a:pt x="824823" y="0"/>
                  <a:pt x="1842294" y="0"/>
                </a:cubicBezTo>
                <a:cubicBezTo>
                  <a:pt x="2859765" y="0"/>
                  <a:pt x="3684588" y="824823"/>
                  <a:pt x="3684588" y="1842294"/>
                </a:cubicBezTo>
                <a:cubicBezTo>
                  <a:pt x="3684588" y="2859765"/>
                  <a:pt x="2859765" y="3684588"/>
                  <a:pt x="1842294" y="3684588"/>
                </a:cubicBezTo>
                <a:cubicBezTo>
                  <a:pt x="824823" y="3684588"/>
                  <a:pt x="0" y="2859765"/>
                  <a:pt x="0" y="1842294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90868" tIns="276685" rIns="1290869" bIns="3040127" numCol="1" spcCol="1270" anchor="ctr" anchorCtr="0">
            <a:noAutofit/>
          </a:bodyPr>
          <a:lstStyle/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ru-RU" kern="1200" dirty="0">
              <a:latin typeface="Helvetica" pitchFamily="2" charset="0"/>
            </a:endParaRPr>
          </a:p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ru-RU" dirty="0">
              <a:latin typeface="Helvetica" pitchFamily="2" charset="0"/>
            </a:endParaRPr>
          </a:p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ru-RU" kern="1200" dirty="0">
              <a:latin typeface="Helvetica" pitchFamily="2" charset="0"/>
            </a:endParaRPr>
          </a:p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kern="1200" dirty="0">
                <a:latin typeface="Helvetica" pitchFamily="2" charset="0"/>
              </a:rPr>
              <a:t>30,8 </a:t>
            </a:r>
            <a:br>
              <a:rPr lang="ru-RU" kern="1200" dirty="0">
                <a:latin typeface="Helvetica" pitchFamily="2" charset="0"/>
              </a:rPr>
            </a:br>
            <a:r>
              <a:rPr lang="ru-RU" kern="1200" dirty="0">
                <a:latin typeface="Helvetica" pitchFamily="2" charset="0"/>
              </a:rPr>
              <a:t>млн руб.</a:t>
            </a:r>
          </a:p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kern="1200" dirty="0">
                <a:latin typeface="Helvetica" pitchFamily="2" charset="0"/>
              </a:rPr>
              <a:t>(+ 117 %)</a:t>
            </a:r>
            <a:endParaRPr lang="en-GB" kern="1200" dirty="0">
              <a:latin typeface="Helvetica" pitchFamily="2" charset="0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A168129B-AD0E-F048-80EA-187FD4A92B52}"/>
              </a:ext>
            </a:extLst>
          </p:cNvPr>
          <p:cNvSpPr/>
          <p:nvPr/>
        </p:nvSpPr>
        <p:spPr>
          <a:xfrm>
            <a:off x="2497534" y="4347369"/>
            <a:ext cx="1842294" cy="1842294"/>
          </a:xfrm>
          <a:custGeom>
            <a:avLst/>
            <a:gdLst>
              <a:gd name="connsiteX0" fmla="*/ 0 w 1842294"/>
              <a:gd name="connsiteY0" fmla="*/ 921147 h 1842294"/>
              <a:gd name="connsiteX1" fmla="*/ 921147 w 1842294"/>
              <a:gd name="connsiteY1" fmla="*/ 0 h 1842294"/>
              <a:gd name="connsiteX2" fmla="*/ 1842294 w 1842294"/>
              <a:gd name="connsiteY2" fmla="*/ 921147 h 1842294"/>
              <a:gd name="connsiteX3" fmla="*/ 921147 w 1842294"/>
              <a:gd name="connsiteY3" fmla="*/ 1842294 h 1842294"/>
              <a:gd name="connsiteX4" fmla="*/ 0 w 1842294"/>
              <a:gd name="connsiteY4" fmla="*/ 921147 h 1842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294" h="1842294">
                <a:moveTo>
                  <a:pt x="0" y="921147"/>
                </a:moveTo>
                <a:cubicBezTo>
                  <a:pt x="0" y="412412"/>
                  <a:pt x="412412" y="0"/>
                  <a:pt x="921147" y="0"/>
                </a:cubicBezTo>
                <a:cubicBezTo>
                  <a:pt x="1429882" y="0"/>
                  <a:pt x="1842294" y="412412"/>
                  <a:pt x="1842294" y="921147"/>
                </a:cubicBezTo>
                <a:cubicBezTo>
                  <a:pt x="1842294" y="1429882"/>
                  <a:pt x="1429882" y="1842294"/>
                  <a:pt x="921147" y="1842294"/>
                </a:cubicBezTo>
                <a:cubicBezTo>
                  <a:pt x="412412" y="1842294"/>
                  <a:pt x="0" y="1429882"/>
                  <a:pt x="0" y="921147"/>
                </a:cubicBez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2254" tIns="553029" rIns="362254" bIns="553030" numCol="1" spcCol="1270" anchor="ctr" anchorCtr="0">
            <a:noAutofit/>
          </a:bodyPr>
          <a:lstStyle/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kern="1200" dirty="0">
                <a:latin typeface="Helvetica" pitchFamily="2" charset="0"/>
              </a:rPr>
              <a:t>14,2 </a:t>
            </a:r>
            <a:br>
              <a:rPr lang="ru-RU" kern="1200" dirty="0">
                <a:latin typeface="Helvetica" pitchFamily="2" charset="0"/>
              </a:rPr>
            </a:br>
            <a:r>
              <a:rPr lang="ru-RU" kern="1200" dirty="0">
                <a:latin typeface="Helvetica" pitchFamily="2" charset="0"/>
              </a:rPr>
              <a:t>млн </a:t>
            </a:r>
            <a:r>
              <a:rPr lang="ru-RU" kern="1200" dirty="0" err="1">
                <a:latin typeface="Helvetica" pitchFamily="2" charset="0"/>
              </a:rPr>
              <a:t>руб</a:t>
            </a:r>
            <a:endParaRPr lang="en-GB" kern="1200" dirty="0">
              <a:latin typeface="Helvetica" pitchFamily="2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A3EB6FF-E9AA-C344-A5A1-A012DC38D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>
                <a:latin typeface="Helvetica" pitchFamily="2" charset="0"/>
              </a:rPr>
              <a:t>Реальный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DDF47EE5-71EA-2E4C-87A6-08DABFABB663}"/>
              </a:ext>
            </a:extLst>
          </p:cNvPr>
          <p:cNvSpPr/>
          <p:nvPr/>
        </p:nvSpPr>
        <p:spPr>
          <a:xfrm>
            <a:off x="7382073" y="3426221"/>
            <a:ext cx="2763441" cy="2763441"/>
          </a:xfrm>
          <a:custGeom>
            <a:avLst/>
            <a:gdLst>
              <a:gd name="connsiteX0" fmla="*/ 0 w 2763441"/>
              <a:gd name="connsiteY0" fmla="*/ 1381721 h 2763441"/>
              <a:gd name="connsiteX1" fmla="*/ 1381721 w 2763441"/>
              <a:gd name="connsiteY1" fmla="*/ 0 h 2763441"/>
              <a:gd name="connsiteX2" fmla="*/ 2763442 w 2763441"/>
              <a:gd name="connsiteY2" fmla="*/ 1381721 h 2763441"/>
              <a:gd name="connsiteX3" fmla="*/ 1381721 w 2763441"/>
              <a:gd name="connsiteY3" fmla="*/ 2763442 h 2763441"/>
              <a:gd name="connsiteX4" fmla="*/ 0 w 2763441"/>
              <a:gd name="connsiteY4" fmla="*/ 1381721 h 2763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3441" h="2763441">
                <a:moveTo>
                  <a:pt x="0" y="1381721"/>
                </a:moveTo>
                <a:cubicBezTo>
                  <a:pt x="0" y="618618"/>
                  <a:pt x="618618" y="0"/>
                  <a:pt x="1381721" y="0"/>
                </a:cubicBezTo>
                <a:cubicBezTo>
                  <a:pt x="2144824" y="0"/>
                  <a:pt x="2763442" y="618618"/>
                  <a:pt x="2763442" y="1381721"/>
                </a:cubicBezTo>
                <a:cubicBezTo>
                  <a:pt x="2763442" y="2144824"/>
                  <a:pt x="2144824" y="2763442"/>
                  <a:pt x="1381721" y="2763442"/>
                </a:cubicBezTo>
                <a:cubicBezTo>
                  <a:pt x="618618" y="2763442"/>
                  <a:pt x="0" y="2144824"/>
                  <a:pt x="0" y="1381721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23183" tIns="258060" rIns="823183" bIns="2157924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kern="1200" dirty="0">
                <a:latin typeface="Helvetica" pitchFamily="2" charset="0"/>
              </a:rPr>
              <a:t>616 т </a:t>
            </a:r>
            <a:br>
              <a:rPr lang="ru-RU" kern="1200" dirty="0">
                <a:latin typeface="Helvetica" pitchFamily="2" charset="0"/>
              </a:rPr>
            </a:br>
            <a:r>
              <a:rPr lang="ru-RU" kern="1200" dirty="0">
                <a:latin typeface="Helvetica" pitchFamily="2" charset="0"/>
              </a:rPr>
              <a:t>сер. </a:t>
            </a:r>
            <a:r>
              <a:rPr lang="ru-RU" kern="1200" dirty="0" err="1">
                <a:latin typeface="Helvetica" pitchFamily="2" charset="0"/>
              </a:rPr>
              <a:t>экв</a:t>
            </a:r>
            <a:r>
              <a:rPr lang="ru-RU" dirty="0">
                <a:latin typeface="Helvetica" pitchFamily="2" charset="0"/>
              </a:rPr>
              <a:t>.</a:t>
            </a:r>
            <a:br>
              <a:rPr lang="ru-RU" dirty="0">
                <a:latin typeface="Helvetica" pitchFamily="2" charset="0"/>
              </a:rPr>
            </a:br>
            <a:r>
              <a:rPr lang="ru-RU" kern="1200" dirty="0">
                <a:latin typeface="Helvetica" pitchFamily="2" charset="0"/>
              </a:rPr>
              <a:t>(+ 20 %)</a:t>
            </a:r>
            <a:endParaRPr lang="en-GB" kern="1200" dirty="0">
              <a:latin typeface="Helvetica" pitchFamily="2" charset="0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A2C7D345-18A1-D343-940D-224292979F41}"/>
              </a:ext>
            </a:extLst>
          </p:cNvPr>
          <p:cNvSpPr/>
          <p:nvPr/>
        </p:nvSpPr>
        <p:spPr>
          <a:xfrm>
            <a:off x="7842646" y="4347369"/>
            <a:ext cx="1842294" cy="1842294"/>
          </a:xfrm>
          <a:custGeom>
            <a:avLst/>
            <a:gdLst>
              <a:gd name="connsiteX0" fmla="*/ 0 w 1842294"/>
              <a:gd name="connsiteY0" fmla="*/ 921147 h 1842294"/>
              <a:gd name="connsiteX1" fmla="*/ 921147 w 1842294"/>
              <a:gd name="connsiteY1" fmla="*/ 0 h 1842294"/>
              <a:gd name="connsiteX2" fmla="*/ 1842294 w 1842294"/>
              <a:gd name="connsiteY2" fmla="*/ 921147 h 1842294"/>
              <a:gd name="connsiteX3" fmla="*/ 921147 w 1842294"/>
              <a:gd name="connsiteY3" fmla="*/ 1842294 h 1842294"/>
              <a:gd name="connsiteX4" fmla="*/ 0 w 1842294"/>
              <a:gd name="connsiteY4" fmla="*/ 921147 h 1842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294" h="1842294">
                <a:moveTo>
                  <a:pt x="0" y="921147"/>
                </a:moveTo>
                <a:cubicBezTo>
                  <a:pt x="0" y="412412"/>
                  <a:pt x="412412" y="0"/>
                  <a:pt x="921147" y="0"/>
                </a:cubicBezTo>
                <a:cubicBezTo>
                  <a:pt x="1429882" y="0"/>
                  <a:pt x="1842294" y="412412"/>
                  <a:pt x="1842294" y="921147"/>
                </a:cubicBezTo>
                <a:cubicBezTo>
                  <a:pt x="1842294" y="1429882"/>
                  <a:pt x="1429882" y="1842294"/>
                  <a:pt x="921147" y="1842294"/>
                </a:cubicBezTo>
                <a:cubicBezTo>
                  <a:pt x="412412" y="1842294"/>
                  <a:pt x="0" y="1429882"/>
                  <a:pt x="0" y="921147"/>
                </a:cubicBez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5142" tIns="545917" rIns="355142" bIns="545918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kern="1200" dirty="0">
                <a:latin typeface="Helvetica" pitchFamily="2" charset="0"/>
              </a:rPr>
              <a:t>512 т </a:t>
            </a:r>
            <a:br>
              <a:rPr lang="ru-RU" kern="1200" dirty="0">
                <a:latin typeface="Helvetica" pitchFamily="2" charset="0"/>
              </a:rPr>
            </a:br>
            <a:r>
              <a:rPr lang="ru-RU" kern="1200" dirty="0">
                <a:latin typeface="Helvetica" pitchFamily="2" charset="0"/>
              </a:rPr>
              <a:t>сер. </a:t>
            </a:r>
            <a:r>
              <a:rPr lang="ru-RU" dirty="0" err="1">
                <a:latin typeface="Helvetica" pitchFamily="2" charset="0"/>
              </a:rPr>
              <a:t>э</a:t>
            </a:r>
            <a:r>
              <a:rPr lang="ru-RU" kern="1200" dirty="0" err="1">
                <a:latin typeface="Helvetica" pitchFamily="2" charset="0"/>
              </a:rPr>
              <a:t>кв</a:t>
            </a:r>
            <a:r>
              <a:rPr lang="ru-RU" kern="1200" dirty="0">
                <a:latin typeface="Helvetica" pitchFamily="2" charset="0"/>
              </a:rPr>
              <a:t>.</a:t>
            </a:r>
            <a:endParaRPr lang="en-GB" kern="12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19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33" grpId="0" animBg="1"/>
      <p:bldP spid="35" grpId="0" animBg="1"/>
      <p:bldP spid="13" grpId="0" build="p"/>
      <p:bldP spid="39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329C1-DF16-3B44-93D1-5CAD6BEA3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Helvetica" pitchFamily="2" charset="0"/>
              </a:rPr>
              <a:t>Структура денежной массы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1F98863-996E-664D-AC31-81CA33D31EF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501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2A1E8-02C3-E141-9C8C-37D60D8A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Helvetica" pitchFamily="2" charset="0"/>
              </a:rPr>
              <a:t>Курс рубля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E3E9C26-503D-6D49-87C9-B03E73609F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45979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57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6BABB-873C-BD4F-B6C7-650C2A132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Helvetica" pitchFamily="2" charset="0"/>
              </a:rPr>
              <a:t>Фискальный эффект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7764163-F6CB-9E40-80F2-AA60B32FF09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922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2241E-92EE-694F-B35E-0346B04DC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Helvetica" pitchFamily="2" charset="0"/>
              </a:rPr>
              <a:t>Институты монетарной политики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F2A92A36-898F-2E47-9669-75E268D09C11}"/>
              </a:ext>
            </a:extLst>
          </p:cNvPr>
          <p:cNvSpPr/>
          <p:nvPr/>
        </p:nvSpPr>
        <p:spPr>
          <a:xfrm>
            <a:off x="842821" y="3395157"/>
            <a:ext cx="2020453" cy="1212272"/>
          </a:xfrm>
          <a:custGeom>
            <a:avLst/>
            <a:gdLst>
              <a:gd name="connsiteX0" fmla="*/ 0 w 2020453"/>
              <a:gd name="connsiteY0" fmla="*/ 121227 h 1212272"/>
              <a:gd name="connsiteX1" fmla="*/ 121227 w 2020453"/>
              <a:gd name="connsiteY1" fmla="*/ 0 h 1212272"/>
              <a:gd name="connsiteX2" fmla="*/ 1899226 w 2020453"/>
              <a:gd name="connsiteY2" fmla="*/ 0 h 1212272"/>
              <a:gd name="connsiteX3" fmla="*/ 2020453 w 2020453"/>
              <a:gd name="connsiteY3" fmla="*/ 121227 h 1212272"/>
              <a:gd name="connsiteX4" fmla="*/ 2020453 w 2020453"/>
              <a:gd name="connsiteY4" fmla="*/ 1091045 h 1212272"/>
              <a:gd name="connsiteX5" fmla="*/ 1899226 w 2020453"/>
              <a:gd name="connsiteY5" fmla="*/ 1212272 h 1212272"/>
              <a:gd name="connsiteX6" fmla="*/ 121227 w 2020453"/>
              <a:gd name="connsiteY6" fmla="*/ 1212272 h 1212272"/>
              <a:gd name="connsiteX7" fmla="*/ 0 w 2020453"/>
              <a:gd name="connsiteY7" fmla="*/ 1091045 h 1212272"/>
              <a:gd name="connsiteX8" fmla="*/ 0 w 2020453"/>
              <a:gd name="connsiteY8" fmla="*/ 121227 h 121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0453" h="1212272">
                <a:moveTo>
                  <a:pt x="0" y="121227"/>
                </a:moveTo>
                <a:cubicBezTo>
                  <a:pt x="0" y="54275"/>
                  <a:pt x="54275" y="0"/>
                  <a:pt x="121227" y="0"/>
                </a:cubicBezTo>
                <a:lnTo>
                  <a:pt x="1899226" y="0"/>
                </a:lnTo>
                <a:cubicBezTo>
                  <a:pt x="1966178" y="0"/>
                  <a:pt x="2020453" y="54275"/>
                  <a:pt x="2020453" y="121227"/>
                </a:cubicBezTo>
                <a:lnTo>
                  <a:pt x="2020453" y="1091045"/>
                </a:lnTo>
                <a:cubicBezTo>
                  <a:pt x="2020453" y="1157997"/>
                  <a:pt x="1966178" y="1212272"/>
                  <a:pt x="1899226" y="1212272"/>
                </a:cubicBezTo>
                <a:lnTo>
                  <a:pt x="121227" y="1212272"/>
                </a:lnTo>
                <a:cubicBezTo>
                  <a:pt x="54275" y="1212272"/>
                  <a:pt x="0" y="1157997"/>
                  <a:pt x="0" y="1091045"/>
                </a:cubicBezTo>
                <a:lnTo>
                  <a:pt x="0" y="12122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4086" tIns="104086" rIns="104086" bIns="104086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800" kern="1200" dirty="0">
                <a:latin typeface="Helvetica" pitchFamily="2" charset="0"/>
              </a:rPr>
              <a:t>Большая казна</a:t>
            </a:r>
            <a:br>
              <a:rPr lang="ru-RU" sz="1800" kern="1200" dirty="0">
                <a:latin typeface="Helvetica" pitchFamily="2" charset="0"/>
              </a:rPr>
            </a:br>
            <a:r>
              <a:rPr lang="ru-RU" sz="1800" kern="1200" dirty="0">
                <a:latin typeface="Helvetica" pitchFamily="2" charset="0"/>
              </a:rPr>
              <a:t>+</a:t>
            </a:r>
            <a:br>
              <a:rPr lang="ru-RU" sz="1800" kern="1200" dirty="0">
                <a:latin typeface="Helvetica" pitchFamily="2" charset="0"/>
              </a:rPr>
            </a:br>
            <a:r>
              <a:rPr lang="ru-RU" sz="1800" kern="1200" dirty="0">
                <a:latin typeface="Helvetica" pitchFamily="2" charset="0"/>
              </a:rPr>
              <a:t>Военно-морской приказ</a:t>
            </a:r>
            <a:endParaRPr lang="en-GB" sz="1800" kern="1200" dirty="0">
              <a:latin typeface="Helvetica" pitchFamily="2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F5046290-C7E3-8E4F-8012-02317A9D43D9}"/>
              </a:ext>
            </a:extLst>
          </p:cNvPr>
          <p:cNvSpPr/>
          <p:nvPr/>
        </p:nvSpPr>
        <p:spPr>
          <a:xfrm>
            <a:off x="3065319" y="3750757"/>
            <a:ext cx="428336" cy="501072"/>
          </a:xfrm>
          <a:custGeom>
            <a:avLst/>
            <a:gdLst>
              <a:gd name="connsiteX0" fmla="*/ 0 w 428336"/>
              <a:gd name="connsiteY0" fmla="*/ 100214 h 501072"/>
              <a:gd name="connsiteX1" fmla="*/ 214168 w 428336"/>
              <a:gd name="connsiteY1" fmla="*/ 100214 h 501072"/>
              <a:gd name="connsiteX2" fmla="*/ 214168 w 428336"/>
              <a:gd name="connsiteY2" fmla="*/ 0 h 501072"/>
              <a:gd name="connsiteX3" fmla="*/ 428336 w 428336"/>
              <a:gd name="connsiteY3" fmla="*/ 250536 h 501072"/>
              <a:gd name="connsiteX4" fmla="*/ 214168 w 428336"/>
              <a:gd name="connsiteY4" fmla="*/ 501072 h 501072"/>
              <a:gd name="connsiteX5" fmla="*/ 214168 w 428336"/>
              <a:gd name="connsiteY5" fmla="*/ 400858 h 501072"/>
              <a:gd name="connsiteX6" fmla="*/ 0 w 428336"/>
              <a:gd name="connsiteY6" fmla="*/ 400858 h 501072"/>
              <a:gd name="connsiteX7" fmla="*/ 0 w 428336"/>
              <a:gd name="connsiteY7" fmla="*/ 100214 h 501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8336" h="501072">
                <a:moveTo>
                  <a:pt x="0" y="100214"/>
                </a:moveTo>
                <a:lnTo>
                  <a:pt x="214168" y="100214"/>
                </a:lnTo>
                <a:lnTo>
                  <a:pt x="214168" y="0"/>
                </a:lnTo>
                <a:lnTo>
                  <a:pt x="428336" y="250536"/>
                </a:lnTo>
                <a:lnTo>
                  <a:pt x="214168" y="501072"/>
                </a:lnTo>
                <a:lnTo>
                  <a:pt x="214168" y="400858"/>
                </a:lnTo>
                <a:lnTo>
                  <a:pt x="0" y="400858"/>
                </a:lnTo>
                <a:lnTo>
                  <a:pt x="0" y="100214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00214" rIns="128501" bIns="100214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400" kern="1200">
              <a:latin typeface="Helvetica" pitchFamily="2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A72B7B89-9A7B-094D-8D67-BA7B72CDD7E4}"/>
              </a:ext>
            </a:extLst>
          </p:cNvPr>
          <p:cNvSpPr/>
          <p:nvPr/>
        </p:nvSpPr>
        <p:spPr>
          <a:xfrm>
            <a:off x="3671455" y="3395157"/>
            <a:ext cx="2020453" cy="1212272"/>
          </a:xfrm>
          <a:custGeom>
            <a:avLst/>
            <a:gdLst>
              <a:gd name="connsiteX0" fmla="*/ 0 w 2020453"/>
              <a:gd name="connsiteY0" fmla="*/ 121227 h 1212272"/>
              <a:gd name="connsiteX1" fmla="*/ 121227 w 2020453"/>
              <a:gd name="connsiteY1" fmla="*/ 0 h 1212272"/>
              <a:gd name="connsiteX2" fmla="*/ 1899226 w 2020453"/>
              <a:gd name="connsiteY2" fmla="*/ 0 h 1212272"/>
              <a:gd name="connsiteX3" fmla="*/ 2020453 w 2020453"/>
              <a:gd name="connsiteY3" fmla="*/ 121227 h 1212272"/>
              <a:gd name="connsiteX4" fmla="*/ 2020453 w 2020453"/>
              <a:gd name="connsiteY4" fmla="*/ 1091045 h 1212272"/>
              <a:gd name="connsiteX5" fmla="*/ 1899226 w 2020453"/>
              <a:gd name="connsiteY5" fmla="*/ 1212272 h 1212272"/>
              <a:gd name="connsiteX6" fmla="*/ 121227 w 2020453"/>
              <a:gd name="connsiteY6" fmla="*/ 1212272 h 1212272"/>
              <a:gd name="connsiteX7" fmla="*/ 0 w 2020453"/>
              <a:gd name="connsiteY7" fmla="*/ 1091045 h 1212272"/>
              <a:gd name="connsiteX8" fmla="*/ 0 w 2020453"/>
              <a:gd name="connsiteY8" fmla="*/ 121227 h 121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0453" h="1212272">
                <a:moveTo>
                  <a:pt x="0" y="121227"/>
                </a:moveTo>
                <a:cubicBezTo>
                  <a:pt x="0" y="54275"/>
                  <a:pt x="54275" y="0"/>
                  <a:pt x="121227" y="0"/>
                </a:cubicBezTo>
                <a:lnTo>
                  <a:pt x="1899226" y="0"/>
                </a:lnTo>
                <a:cubicBezTo>
                  <a:pt x="1966178" y="0"/>
                  <a:pt x="2020453" y="54275"/>
                  <a:pt x="2020453" y="121227"/>
                </a:cubicBezTo>
                <a:lnTo>
                  <a:pt x="2020453" y="1091045"/>
                </a:lnTo>
                <a:cubicBezTo>
                  <a:pt x="2020453" y="1157997"/>
                  <a:pt x="1966178" y="1212272"/>
                  <a:pt x="1899226" y="1212272"/>
                </a:cubicBezTo>
                <a:lnTo>
                  <a:pt x="121227" y="1212272"/>
                </a:lnTo>
                <a:cubicBezTo>
                  <a:pt x="54275" y="1212272"/>
                  <a:pt x="0" y="1157997"/>
                  <a:pt x="0" y="1091045"/>
                </a:cubicBezTo>
                <a:lnTo>
                  <a:pt x="0" y="12122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4086" tIns="104086" rIns="104086" bIns="104086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2800" kern="1200" dirty="0">
                <a:latin typeface="Helvetica" pitchFamily="2" charset="0"/>
              </a:rPr>
              <a:t>Сенат</a:t>
            </a:r>
            <a:endParaRPr lang="en-GB" sz="2800" kern="1200" dirty="0">
              <a:latin typeface="Helvetica" pitchFamily="2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9DF4BF16-9CBC-E640-A8B9-95474057ACCD}"/>
              </a:ext>
            </a:extLst>
          </p:cNvPr>
          <p:cNvSpPr/>
          <p:nvPr/>
        </p:nvSpPr>
        <p:spPr>
          <a:xfrm>
            <a:off x="5893954" y="3750757"/>
            <a:ext cx="428336" cy="501072"/>
          </a:xfrm>
          <a:custGeom>
            <a:avLst/>
            <a:gdLst>
              <a:gd name="connsiteX0" fmla="*/ 0 w 428336"/>
              <a:gd name="connsiteY0" fmla="*/ 100214 h 501072"/>
              <a:gd name="connsiteX1" fmla="*/ 214168 w 428336"/>
              <a:gd name="connsiteY1" fmla="*/ 100214 h 501072"/>
              <a:gd name="connsiteX2" fmla="*/ 214168 w 428336"/>
              <a:gd name="connsiteY2" fmla="*/ 0 h 501072"/>
              <a:gd name="connsiteX3" fmla="*/ 428336 w 428336"/>
              <a:gd name="connsiteY3" fmla="*/ 250536 h 501072"/>
              <a:gd name="connsiteX4" fmla="*/ 214168 w 428336"/>
              <a:gd name="connsiteY4" fmla="*/ 501072 h 501072"/>
              <a:gd name="connsiteX5" fmla="*/ 214168 w 428336"/>
              <a:gd name="connsiteY5" fmla="*/ 400858 h 501072"/>
              <a:gd name="connsiteX6" fmla="*/ 0 w 428336"/>
              <a:gd name="connsiteY6" fmla="*/ 400858 h 501072"/>
              <a:gd name="connsiteX7" fmla="*/ 0 w 428336"/>
              <a:gd name="connsiteY7" fmla="*/ 100214 h 501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8336" h="501072">
                <a:moveTo>
                  <a:pt x="0" y="100214"/>
                </a:moveTo>
                <a:lnTo>
                  <a:pt x="214168" y="100214"/>
                </a:lnTo>
                <a:lnTo>
                  <a:pt x="214168" y="0"/>
                </a:lnTo>
                <a:lnTo>
                  <a:pt x="428336" y="250536"/>
                </a:lnTo>
                <a:lnTo>
                  <a:pt x="214168" y="501072"/>
                </a:lnTo>
                <a:lnTo>
                  <a:pt x="214168" y="400858"/>
                </a:lnTo>
                <a:lnTo>
                  <a:pt x="0" y="400858"/>
                </a:lnTo>
                <a:lnTo>
                  <a:pt x="0" y="100214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00214" rIns="128501" bIns="100214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400" kern="1200">
              <a:latin typeface="Helvetica" pitchFamily="2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2A3B9B2B-2E75-7445-9D22-505AA7CD2BC1}"/>
              </a:ext>
            </a:extLst>
          </p:cNvPr>
          <p:cNvSpPr/>
          <p:nvPr/>
        </p:nvSpPr>
        <p:spPr>
          <a:xfrm>
            <a:off x="6500090" y="3395157"/>
            <a:ext cx="2020453" cy="1212272"/>
          </a:xfrm>
          <a:custGeom>
            <a:avLst/>
            <a:gdLst>
              <a:gd name="connsiteX0" fmla="*/ 0 w 2020453"/>
              <a:gd name="connsiteY0" fmla="*/ 121227 h 1212272"/>
              <a:gd name="connsiteX1" fmla="*/ 121227 w 2020453"/>
              <a:gd name="connsiteY1" fmla="*/ 0 h 1212272"/>
              <a:gd name="connsiteX2" fmla="*/ 1899226 w 2020453"/>
              <a:gd name="connsiteY2" fmla="*/ 0 h 1212272"/>
              <a:gd name="connsiteX3" fmla="*/ 2020453 w 2020453"/>
              <a:gd name="connsiteY3" fmla="*/ 121227 h 1212272"/>
              <a:gd name="connsiteX4" fmla="*/ 2020453 w 2020453"/>
              <a:gd name="connsiteY4" fmla="*/ 1091045 h 1212272"/>
              <a:gd name="connsiteX5" fmla="*/ 1899226 w 2020453"/>
              <a:gd name="connsiteY5" fmla="*/ 1212272 h 1212272"/>
              <a:gd name="connsiteX6" fmla="*/ 121227 w 2020453"/>
              <a:gd name="connsiteY6" fmla="*/ 1212272 h 1212272"/>
              <a:gd name="connsiteX7" fmla="*/ 0 w 2020453"/>
              <a:gd name="connsiteY7" fmla="*/ 1091045 h 1212272"/>
              <a:gd name="connsiteX8" fmla="*/ 0 w 2020453"/>
              <a:gd name="connsiteY8" fmla="*/ 121227 h 121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0453" h="1212272">
                <a:moveTo>
                  <a:pt x="0" y="121227"/>
                </a:moveTo>
                <a:cubicBezTo>
                  <a:pt x="0" y="54275"/>
                  <a:pt x="54275" y="0"/>
                  <a:pt x="121227" y="0"/>
                </a:cubicBezTo>
                <a:lnTo>
                  <a:pt x="1899226" y="0"/>
                </a:lnTo>
                <a:cubicBezTo>
                  <a:pt x="1966178" y="0"/>
                  <a:pt x="2020453" y="54275"/>
                  <a:pt x="2020453" y="121227"/>
                </a:cubicBezTo>
                <a:lnTo>
                  <a:pt x="2020453" y="1091045"/>
                </a:lnTo>
                <a:cubicBezTo>
                  <a:pt x="2020453" y="1157997"/>
                  <a:pt x="1966178" y="1212272"/>
                  <a:pt x="1899226" y="1212272"/>
                </a:cubicBezTo>
                <a:lnTo>
                  <a:pt x="121227" y="1212272"/>
                </a:lnTo>
                <a:cubicBezTo>
                  <a:pt x="54275" y="1212272"/>
                  <a:pt x="0" y="1157997"/>
                  <a:pt x="0" y="1091045"/>
                </a:cubicBezTo>
                <a:lnTo>
                  <a:pt x="0" y="12122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4086" tIns="104086" rIns="104086" bIns="104086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2800" kern="1200" dirty="0">
                <a:latin typeface="Helvetica" pitchFamily="2" charset="0"/>
              </a:rPr>
              <a:t>Камер-коллегия</a:t>
            </a:r>
            <a:endParaRPr lang="en-GB" sz="2800" kern="1200" dirty="0">
              <a:latin typeface="Helvetica" pitchFamily="2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F52E4ECF-7251-3842-B1B7-0A9FCA885F4E}"/>
              </a:ext>
            </a:extLst>
          </p:cNvPr>
          <p:cNvSpPr/>
          <p:nvPr/>
        </p:nvSpPr>
        <p:spPr>
          <a:xfrm>
            <a:off x="8722589" y="3750757"/>
            <a:ext cx="428336" cy="501072"/>
          </a:xfrm>
          <a:custGeom>
            <a:avLst/>
            <a:gdLst>
              <a:gd name="connsiteX0" fmla="*/ 0 w 428336"/>
              <a:gd name="connsiteY0" fmla="*/ 100214 h 501072"/>
              <a:gd name="connsiteX1" fmla="*/ 214168 w 428336"/>
              <a:gd name="connsiteY1" fmla="*/ 100214 h 501072"/>
              <a:gd name="connsiteX2" fmla="*/ 214168 w 428336"/>
              <a:gd name="connsiteY2" fmla="*/ 0 h 501072"/>
              <a:gd name="connsiteX3" fmla="*/ 428336 w 428336"/>
              <a:gd name="connsiteY3" fmla="*/ 250536 h 501072"/>
              <a:gd name="connsiteX4" fmla="*/ 214168 w 428336"/>
              <a:gd name="connsiteY4" fmla="*/ 501072 h 501072"/>
              <a:gd name="connsiteX5" fmla="*/ 214168 w 428336"/>
              <a:gd name="connsiteY5" fmla="*/ 400858 h 501072"/>
              <a:gd name="connsiteX6" fmla="*/ 0 w 428336"/>
              <a:gd name="connsiteY6" fmla="*/ 400858 h 501072"/>
              <a:gd name="connsiteX7" fmla="*/ 0 w 428336"/>
              <a:gd name="connsiteY7" fmla="*/ 100214 h 501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8336" h="501072">
                <a:moveTo>
                  <a:pt x="0" y="100214"/>
                </a:moveTo>
                <a:lnTo>
                  <a:pt x="214168" y="100214"/>
                </a:lnTo>
                <a:lnTo>
                  <a:pt x="214168" y="0"/>
                </a:lnTo>
                <a:lnTo>
                  <a:pt x="428336" y="250536"/>
                </a:lnTo>
                <a:lnTo>
                  <a:pt x="214168" y="501072"/>
                </a:lnTo>
                <a:lnTo>
                  <a:pt x="214168" y="400858"/>
                </a:lnTo>
                <a:lnTo>
                  <a:pt x="0" y="400858"/>
                </a:lnTo>
                <a:lnTo>
                  <a:pt x="0" y="100214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00214" rIns="128501" bIns="100214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400" kern="1200">
              <a:latin typeface="Helvetica" pitchFamily="2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7207E0E0-CDF5-424F-9A20-D104FDD91696}"/>
              </a:ext>
            </a:extLst>
          </p:cNvPr>
          <p:cNvSpPr/>
          <p:nvPr/>
        </p:nvSpPr>
        <p:spPr>
          <a:xfrm>
            <a:off x="9328725" y="3395157"/>
            <a:ext cx="2020453" cy="1212272"/>
          </a:xfrm>
          <a:custGeom>
            <a:avLst/>
            <a:gdLst>
              <a:gd name="connsiteX0" fmla="*/ 0 w 2020453"/>
              <a:gd name="connsiteY0" fmla="*/ 121227 h 1212272"/>
              <a:gd name="connsiteX1" fmla="*/ 121227 w 2020453"/>
              <a:gd name="connsiteY1" fmla="*/ 0 h 1212272"/>
              <a:gd name="connsiteX2" fmla="*/ 1899226 w 2020453"/>
              <a:gd name="connsiteY2" fmla="*/ 0 h 1212272"/>
              <a:gd name="connsiteX3" fmla="*/ 2020453 w 2020453"/>
              <a:gd name="connsiteY3" fmla="*/ 121227 h 1212272"/>
              <a:gd name="connsiteX4" fmla="*/ 2020453 w 2020453"/>
              <a:gd name="connsiteY4" fmla="*/ 1091045 h 1212272"/>
              <a:gd name="connsiteX5" fmla="*/ 1899226 w 2020453"/>
              <a:gd name="connsiteY5" fmla="*/ 1212272 h 1212272"/>
              <a:gd name="connsiteX6" fmla="*/ 121227 w 2020453"/>
              <a:gd name="connsiteY6" fmla="*/ 1212272 h 1212272"/>
              <a:gd name="connsiteX7" fmla="*/ 0 w 2020453"/>
              <a:gd name="connsiteY7" fmla="*/ 1091045 h 1212272"/>
              <a:gd name="connsiteX8" fmla="*/ 0 w 2020453"/>
              <a:gd name="connsiteY8" fmla="*/ 121227 h 121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0453" h="1212272">
                <a:moveTo>
                  <a:pt x="0" y="121227"/>
                </a:moveTo>
                <a:cubicBezTo>
                  <a:pt x="0" y="54275"/>
                  <a:pt x="54275" y="0"/>
                  <a:pt x="121227" y="0"/>
                </a:cubicBezTo>
                <a:lnTo>
                  <a:pt x="1899226" y="0"/>
                </a:lnTo>
                <a:cubicBezTo>
                  <a:pt x="1966178" y="0"/>
                  <a:pt x="2020453" y="54275"/>
                  <a:pt x="2020453" y="121227"/>
                </a:cubicBezTo>
                <a:lnTo>
                  <a:pt x="2020453" y="1091045"/>
                </a:lnTo>
                <a:cubicBezTo>
                  <a:pt x="2020453" y="1157997"/>
                  <a:pt x="1966178" y="1212272"/>
                  <a:pt x="1899226" y="1212272"/>
                </a:cubicBezTo>
                <a:lnTo>
                  <a:pt x="121227" y="1212272"/>
                </a:lnTo>
                <a:cubicBezTo>
                  <a:pt x="54275" y="1212272"/>
                  <a:pt x="0" y="1157997"/>
                  <a:pt x="0" y="1091045"/>
                </a:cubicBezTo>
                <a:lnTo>
                  <a:pt x="0" y="12122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4086" tIns="104086" rIns="104086" bIns="104086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2800" kern="1200" dirty="0">
                <a:latin typeface="Helvetica" pitchFamily="2" charset="0"/>
              </a:rPr>
              <a:t>Берг-коллегия</a:t>
            </a:r>
            <a:endParaRPr lang="en-GB" sz="2800" kern="12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94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3525</TotalTime>
  <Words>464</Words>
  <Application>Microsoft Macintosh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Helvetica</vt:lpstr>
      <vt:lpstr>Office Theme</vt:lpstr>
      <vt:lpstr>Деньги в петровской России: производство, обращение, функции</vt:lpstr>
      <vt:lpstr>Историография</vt:lpstr>
      <vt:lpstr>Источники</vt:lpstr>
      <vt:lpstr>Реформа</vt:lpstr>
      <vt:lpstr>Рост денежной массы</vt:lpstr>
      <vt:lpstr>Структура денежной массы</vt:lpstr>
      <vt:lpstr>Курс рубля</vt:lpstr>
      <vt:lpstr>Фискальный эффект</vt:lpstr>
      <vt:lpstr>Институты монетарной политики</vt:lpstr>
      <vt:lpstr>Выводы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Деньги в петровской России: производство, обращение, функции</dc:title>
  <dc:creator>Efimov Artem</dc:creator>
  <cp:lastModifiedBy>Efimov Artem</cp:lastModifiedBy>
  <cp:revision>12</cp:revision>
  <dcterms:created xsi:type="dcterms:W3CDTF">2019-11-18T06:58:10Z</dcterms:created>
  <dcterms:modified xsi:type="dcterms:W3CDTF">2019-11-20T17:43:55Z</dcterms:modified>
</cp:coreProperties>
</file>